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017" r:id="rId2"/>
    <p:sldId id="2025" r:id="rId3"/>
    <p:sldId id="2028" r:id="rId4"/>
    <p:sldId id="2029" r:id="rId5"/>
    <p:sldId id="2030" r:id="rId6"/>
    <p:sldId id="2031" r:id="rId7"/>
    <p:sldId id="2027" r:id="rId8"/>
    <p:sldId id="2037" r:id="rId9"/>
    <p:sldId id="2036" r:id="rId10"/>
    <p:sldId id="2024" r:id="rId11"/>
    <p:sldId id="2020" r:id="rId12"/>
    <p:sldId id="2014" r:id="rId13"/>
    <p:sldId id="1906" r:id="rId14"/>
    <p:sldId id="1139" r:id="rId15"/>
    <p:sldId id="1640" r:id="rId16"/>
    <p:sldId id="1890" r:id="rId17"/>
    <p:sldId id="2035" r:id="rId18"/>
    <p:sldId id="1893" r:id="rId19"/>
    <p:sldId id="1894" r:id="rId20"/>
    <p:sldId id="1916" r:id="rId21"/>
    <p:sldId id="1917" r:id="rId22"/>
    <p:sldId id="1887" r:id="rId23"/>
    <p:sldId id="2033" r:id="rId24"/>
    <p:sldId id="1853" r:id="rId25"/>
    <p:sldId id="2052" r:id="rId26"/>
    <p:sldId id="2053" r:id="rId27"/>
    <p:sldId id="1822" r:id="rId28"/>
    <p:sldId id="2016" r:id="rId29"/>
    <p:sldId id="1888" r:id="rId30"/>
    <p:sldId id="1858" r:id="rId31"/>
    <p:sldId id="1826" r:id="rId32"/>
    <p:sldId id="2044" r:id="rId33"/>
    <p:sldId id="2045" r:id="rId34"/>
    <p:sldId id="2046" r:id="rId35"/>
    <p:sldId id="2047" r:id="rId36"/>
    <p:sldId id="2048" r:id="rId37"/>
    <p:sldId id="2049" r:id="rId38"/>
    <p:sldId id="2050" r:id="rId39"/>
    <p:sldId id="2051" r:id="rId40"/>
    <p:sldId id="2042" r:id="rId41"/>
    <p:sldId id="2054" r:id="rId42"/>
    <p:sldId id="2043" r:id="rId4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io" initials="M" lastIdx="1" clrIdx="0"/>
  <p:cmAuthor id="1" name="Márcio Garcia" initials="MG" lastIdx="24" clrIdx="1"/>
  <p:cmAuthor id="2" name="Marcio Garcia" initials="MG" lastIdx="36" clrIdx="2">
    <p:extLst/>
  </p:cmAuthor>
  <p:cmAuthor id="3" name="PUC-Rio" initials="P" lastIdx="0" clrIdx="3"/>
  <p:cmAuthor id="4" name="visitante" initials="v" lastIdx="1" clrIdx="4"/>
  <p:cmAuthor id="5" name="sueco" initials="s" lastIdx="3" clrIdx="5">
    <p:extLst>
      <p:ext uri="{19B8F6BF-5375-455C-9EA6-DF929625EA0E}">
        <p15:presenceInfo xmlns:p15="http://schemas.microsoft.com/office/powerpoint/2012/main" userId="S-1-5-21-1552091413-2429870748-4287859181-1376" providerId="AD"/>
      </p:ext>
    </p:extLst>
  </p:cmAuthor>
  <p:cmAuthor id="6" name="Micro17" initials="M" lastIdx="3" clrIdx="6">
    <p:extLst>
      <p:ext uri="{19B8F6BF-5375-455C-9EA6-DF929625EA0E}">
        <p15:presenceInfo xmlns:p15="http://schemas.microsoft.com/office/powerpoint/2012/main" userId="Micro1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640"/>
    <a:srgbClr val="007635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9766" autoAdjust="0"/>
  </p:normalViewPr>
  <p:slideViewPr>
    <p:cSldViewPr>
      <p:cViewPr varScale="1">
        <p:scale>
          <a:sx n="117" d="100"/>
          <a:sy n="117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14CF710-06CF-4C56-9896-A335EB772ECC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6912DB-3211-49A0-AEB2-1CF2B07CCC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8952D5-8FAA-4DFE-A770-F6FDDDAC65A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DD848C-FA12-4F6D-9DB9-C7C5B051F7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8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BA260-9304-471D-89A1-AC9C6A507506}" type="slidenum">
              <a:rPr lang="pt-BR" smtClean="0">
                <a:latin typeface="Arial" pitchFamily="34" charset="0"/>
              </a:rPr>
              <a:pPr/>
              <a:t>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6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D848C-FA12-4F6D-9DB9-C7C5B051F7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D848C-FA12-4F6D-9DB9-C7C5B051F7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FF99-D3FD-4590-8B78-55D59DAF2C5B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5961-8A51-4B58-9BFD-E4C4F7607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1758246"/>
            <a:ext cx="9505056" cy="212725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Intervenções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Cambiais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Tempos de </a:t>
            </a:r>
            <a:r>
              <a:rPr lang="en-US" sz="3200" b="1" dirty="0" err="1" smtClean="0"/>
              <a:t>Crise</a:t>
            </a:r>
            <a:endParaRPr lang="en-US" sz="3200" b="1" dirty="0" smtClean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3748"/>
            <a:ext cx="9144000" cy="338425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Márcio G. P. Garcia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Cátedra Vinci de Macroeconomia e Finanças</a:t>
            </a:r>
          </a:p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Departamento de Economia - PUC-Rio</a:t>
            </a:r>
          </a:p>
          <a:p>
            <a:pPr>
              <a:lnSpc>
                <a:spcPct val="80000"/>
              </a:lnSpc>
              <a:defRPr/>
            </a:pPr>
            <a:endParaRPr lang="pt-BR" sz="3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Seminário: A Travessia até Outubro</a:t>
            </a:r>
          </a:p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Sexta-Feira, 15 de junho de 2018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pt-B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pt-BR" sz="1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pt-BR" sz="1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pt-BR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Agradeço a Raphael Vasconcelos e Felipe Paixão por excelente assistência de pesquisa. Agradeço também à </a:t>
            </a:r>
            <a:r>
              <a:rPr lang="pt-BR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ACPastore</a:t>
            </a:r>
            <a:r>
              <a:rPr lang="pt-BR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ao Itaú, por dados e insights. Todos os erros são meus.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 	</a:t>
            </a:r>
          </a:p>
        </p:txBody>
      </p:sp>
      <p:pic>
        <p:nvPicPr>
          <p:cNvPr id="4" name="Picture 2" descr="http://nada.dad.puc-rio.br/wp-content/uploads/2015/04/puc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993095" cy="216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25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Cenário Internacional</a:t>
            </a:r>
            <a:br>
              <a:rPr lang="pt-BR" dirty="0" smtClean="0"/>
            </a:br>
            <a:endParaRPr lang="fr-F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488832" cy="288032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Com o fortalecimento previsível da economia dos EUA, a normalização monetária (subida dos </a:t>
            </a:r>
            <a:r>
              <a:rPr lang="pt-BR" dirty="0" err="1"/>
              <a:t>Fed</a:t>
            </a:r>
            <a:r>
              <a:rPr lang="pt-BR" dirty="0"/>
              <a:t> </a:t>
            </a:r>
            <a:r>
              <a:rPr lang="pt-BR" dirty="0" err="1"/>
              <a:t>funds</a:t>
            </a:r>
            <a:r>
              <a:rPr lang="pt-BR" dirty="0"/>
              <a:t>) tende a se acelerar.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Isso atrai fundos de volta aos EUA, causando depreciação nas moedas dos mercados emergentes, sobretudo aqueles com maior endividamento externo e déficits em </a:t>
            </a:r>
            <a:r>
              <a:rPr lang="pt-BR" dirty="0" err="1"/>
              <a:t>conta-corrente</a:t>
            </a:r>
            <a:r>
              <a:rPr lang="pt-BR" dirty="0"/>
              <a:t> do BP.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Subida de juros nos EUA deprecia as moedas dos emergentes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0" y="1417638"/>
            <a:ext cx="7685879" cy="53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Cenário </a:t>
            </a:r>
            <a:r>
              <a:rPr lang="pt-BR" dirty="0"/>
              <a:t>N</a:t>
            </a:r>
            <a:r>
              <a:rPr lang="pt-BR" dirty="0" smtClean="0"/>
              <a:t>acional</a:t>
            </a:r>
            <a:br>
              <a:rPr lang="pt-BR" dirty="0" smtClean="0"/>
            </a:br>
            <a:endParaRPr lang="fr-F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488832" cy="288032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Inflação sob controle.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PIB patinando.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Grande volatilidade no câmbio e nos juros devido à combinação de normalização monetária nos EUA com cenário político desfavorável interno.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154" y="0"/>
            <a:ext cx="8229600" cy="1143000"/>
          </a:xfrm>
        </p:spPr>
        <p:txBody>
          <a:bodyPr/>
          <a:lstStyle/>
          <a:p>
            <a:r>
              <a:rPr lang="pt-BR" dirty="0" smtClean="0"/>
              <a:t>Nosso principal problema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615131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BCB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54" y="1097360"/>
            <a:ext cx="832843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/>
          <p:nvPr/>
        </p:nvSpPr>
        <p:spPr>
          <a:xfrm>
            <a:off x="179512" y="6454698"/>
            <a:ext cx="91440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 smtClean="0"/>
              <a:t>Fonte: BCB</a:t>
            </a:r>
            <a:endParaRPr lang="pt-BR" sz="1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6062"/>
            <a:ext cx="8229600" cy="1143000"/>
          </a:xfrm>
        </p:spPr>
        <p:txBody>
          <a:bodyPr/>
          <a:lstStyle/>
          <a:p>
            <a:r>
              <a:rPr lang="pt-BR" dirty="0" smtClean="0"/>
              <a:t>A crise atual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560840" cy="523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63900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B3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116632"/>
            <a:ext cx="345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Curva de Juros – Futuro DI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60949"/>
            <a:ext cx="8424936" cy="582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638132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B3</a:t>
            </a:r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4394"/>
            <a:ext cx="8936969" cy="61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Mudanças de Posição nos Derivativos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059" y="1600200"/>
            <a:ext cx="45178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6153" y="63093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B3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2262"/>
            <a:ext cx="8717624" cy="60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61653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B3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0299"/>
            <a:ext cx="8568952" cy="59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Intervenções Cambiais</a:t>
            </a:r>
            <a:br>
              <a:rPr lang="pt-BR" dirty="0" smtClean="0"/>
            </a:br>
            <a:endParaRPr lang="fr-F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776864" cy="28803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Literatura é agnóstica em relação à eficácia das intervenções cambiais esterilizadas para afetar a taxa de câmbio.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Banqueiros centrais fazem largo uso delas, tanto na compra como na venda.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1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6381328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Reuters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399863" cy="58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6309320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Reuters</a:t>
            </a:r>
            <a:endParaRPr lang="pt-BR" sz="14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4" y="346729"/>
            <a:ext cx="8626231" cy="59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6309320"/>
            <a:ext cx="339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IBGE, Banco Central e FRED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6813"/>
            <a:ext cx="8808227" cy="60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6309320"/>
            <a:ext cx="13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FRED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8" y="23681"/>
            <a:ext cx="9022862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6309320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Reuters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259844" cy="57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programa</a:t>
            </a:r>
            <a:r>
              <a:rPr lang="en-US" dirty="0" smtClean="0"/>
              <a:t> de 2013 </a:t>
            </a:r>
            <a:br>
              <a:rPr lang="en-US" dirty="0" smtClean="0"/>
            </a:br>
            <a:r>
              <a:rPr lang="en-US" dirty="0" smtClean="0"/>
              <a:t>(taper tantrum)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839" y="51661"/>
            <a:ext cx="5707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Taxas de Câmbio dos Mercados Emergentes:</a:t>
            </a:r>
          </a:p>
          <a:p>
            <a:r>
              <a:rPr lang="pt-BR" sz="2400" dirty="0" smtClean="0"/>
              <a:t>A Revoada de 2013 (</a:t>
            </a:r>
            <a:r>
              <a:rPr lang="pt-BR" sz="2400" dirty="0" err="1" smtClean="0"/>
              <a:t>Taper</a:t>
            </a:r>
            <a:r>
              <a:rPr lang="pt-BR" sz="2400" dirty="0" smtClean="0"/>
              <a:t> </a:t>
            </a:r>
            <a:r>
              <a:rPr lang="pt-BR" sz="2400" dirty="0" err="1" smtClean="0"/>
              <a:t>Tantrum</a:t>
            </a:r>
            <a:r>
              <a:rPr lang="pt-BR" sz="2400" dirty="0" smtClean="0"/>
              <a:t>)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5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Reuters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432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719930" cy="54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" y="552521"/>
            <a:ext cx="8556860" cy="591488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3348037"/>
            <a:ext cx="952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310625"/>
            <a:ext cx="9035055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803" y="719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intervenções</a:t>
            </a:r>
            <a:r>
              <a:rPr lang="en-US" dirty="0" smtClean="0"/>
              <a:t> </a:t>
            </a:r>
            <a:r>
              <a:rPr lang="en-US" dirty="0" err="1" smtClean="0"/>
              <a:t>cambiais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1268760"/>
            <a:ext cx="7632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b="1" dirty="0" smtClean="0"/>
              <a:t>Intervenções não esterilizadas:</a:t>
            </a:r>
          </a:p>
          <a:p>
            <a:pPr marL="800100" lvl="1" indent="-342900">
              <a:buFontTx/>
              <a:buChar char="-"/>
            </a:pPr>
            <a:r>
              <a:rPr lang="pt-BR" sz="2000" dirty="0" smtClean="0"/>
              <a:t>Afetam a base monetária/taxa de juros.</a:t>
            </a:r>
          </a:p>
          <a:p>
            <a:pPr lvl="1"/>
            <a:endParaRPr lang="pt-BR" sz="2400" dirty="0"/>
          </a:p>
          <a:p>
            <a:pPr lvl="1"/>
            <a:r>
              <a:rPr lang="pt-BR" sz="2000" dirty="0" err="1" smtClean="0"/>
              <a:t>Ex</a:t>
            </a:r>
            <a:r>
              <a:rPr lang="pt-BR" sz="2000" dirty="0" smtClean="0"/>
              <a:t>: Se o BC tão somente vendesse reservas, sem fazer operações expansionistas de mercado aberto, a base monetária se contrairia e a Selic subiria. </a:t>
            </a:r>
            <a:r>
              <a:rPr lang="pt-BR" sz="2000" u="sng" dirty="0" smtClean="0"/>
              <a:t>Não</a:t>
            </a:r>
            <a:r>
              <a:rPr lang="pt-BR" sz="2000" dirty="0" smtClean="0"/>
              <a:t> é isso que o BC faz.</a:t>
            </a:r>
          </a:p>
          <a:p>
            <a:pPr lvl="1"/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3789040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 smtClean="0"/>
              <a:t>- Intervenções esterilizadas:</a:t>
            </a:r>
          </a:p>
          <a:p>
            <a:r>
              <a:rPr lang="pt-BR" sz="2000" dirty="0" smtClean="0"/>
              <a:t>       -	Não afetam a base monetária/ taxa de juros.</a:t>
            </a:r>
          </a:p>
          <a:p>
            <a:endParaRPr lang="pt-BR" sz="2000" dirty="0" smtClean="0"/>
          </a:p>
          <a:p>
            <a:r>
              <a:rPr lang="pt-BR" sz="2000" dirty="0"/>
              <a:t> </a:t>
            </a:r>
            <a:r>
              <a:rPr lang="pt-BR" sz="2000" dirty="0" smtClean="0"/>
              <a:t>        </a:t>
            </a:r>
            <a:r>
              <a:rPr lang="pt-BR" sz="2000" dirty="0" err="1" smtClean="0"/>
              <a:t>Ex</a:t>
            </a:r>
            <a:r>
              <a:rPr lang="pt-BR" sz="2000" dirty="0" smtClean="0"/>
              <a:t>: BC vende reservas e faz operações expansionistas de mercado </a:t>
            </a:r>
            <a:r>
              <a:rPr lang="pt-BR" sz="2000" dirty="0"/>
              <a:t> </a:t>
            </a:r>
            <a:r>
              <a:rPr lang="pt-BR" sz="2000" dirty="0" smtClean="0"/>
              <a:t>     	aberto. Não afeta a base monetária nem a taxa SELIC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005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6309320"/>
            <a:ext cx="21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Banco Central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26607"/>
            <a:ext cx="8791938" cy="54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307577"/>
            <a:ext cx="9022862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Regressão em primeiras diferenças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9301"/>
            <a:ext cx="6634259" cy="5238246"/>
          </a:xfrm>
        </p:spPr>
      </p:pic>
      <p:sp>
        <p:nvSpPr>
          <p:cNvPr id="5" name="CaixaDeTexto 4"/>
          <p:cNvSpPr txBox="1"/>
          <p:nvPr/>
        </p:nvSpPr>
        <p:spPr>
          <a:xfrm>
            <a:off x="0" y="6162051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Intervalo amostral: 05/01/16 – 11/06/2018</a:t>
            </a:r>
          </a:p>
          <a:p>
            <a:r>
              <a:rPr lang="pt-BR" sz="2000" dirty="0" smtClean="0"/>
              <a:t>Variáveis expressas em variação percentual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13771" y="616205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Reuters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6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616" y="0"/>
            <a:ext cx="8229600" cy="1143000"/>
          </a:xfrm>
        </p:spPr>
        <p:txBody>
          <a:bodyPr/>
          <a:lstStyle/>
          <a:p>
            <a:r>
              <a:rPr lang="pt-BR" dirty="0" smtClean="0"/>
              <a:t>Câmbio observado x ajustado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88" y="980728"/>
            <a:ext cx="8370912" cy="57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72" y="1196752"/>
            <a:ext cx="7958856" cy="549386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92572" y="1641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Câmbio observado x ajustado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58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67776"/>
            <a:ext cx="8229600" cy="1143000"/>
          </a:xfrm>
        </p:spPr>
        <p:txBody>
          <a:bodyPr/>
          <a:lstStyle/>
          <a:p>
            <a:r>
              <a:rPr lang="pt-BR" dirty="0" smtClean="0"/>
              <a:t>Regressão em nível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346225" cy="5620591"/>
          </a:xfrm>
        </p:spPr>
      </p:pic>
      <p:sp>
        <p:nvSpPr>
          <p:cNvPr id="5" name="CaixaDeTexto 4"/>
          <p:cNvSpPr txBox="1"/>
          <p:nvPr/>
        </p:nvSpPr>
        <p:spPr>
          <a:xfrm>
            <a:off x="251520" y="6425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Intervalo: </a:t>
            </a:r>
            <a:r>
              <a:rPr lang="pt-BR" dirty="0" err="1" smtClean="0"/>
              <a:t>jan</a:t>
            </a:r>
            <a:r>
              <a:rPr lang="pt-BR" dirty="0" smtClean="0"/>
              <a:t> 17/ </a:t>
            </a:r>
            <a:r>
              <a:rPr lang="pt-BR" dirty="0" err="1" smtClean="0"/>
              <a:t>jun</a:t>
            </a:r>
            <a:r>
              <a:rPr lang="pt-BR" dirty="0" smtClean="0"/>
              <a:t> 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1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pt-BR" dirty="0" smtClean="0"/>
              <a:t>Teste de </a:t>
            </a:r>
            <a:r>
              <a:rPr lang="pt-BR" dirty="0" err="1" smtClean="0"/>
              <a:t>cointegração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5224"/>
            <a:ext cx="6461662" cy="5701466"/>
          </a:xfrm>
        </p:spPr>
      </p:pic>
    </p:spTree>
    <p:extLst>
      <p:ext uri="{BB962C8B-B14F-4D97-AF65-F5344CB8AC3E}">
        <p14:creationId xmlns:p14="http://schemas.microsoft.com/office/powerpoint/2010/main" val="35959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088" y="-20912"/>
            <a:ext cx="8229600" cy="1143000"/>
          </a:xfrm>
        </p:spPr>
        <p:txBody>
          <a:bodyPr/>
          <a:lstStyle/>
          <a:p>
            <a:r>
              <a:rPr lang="pt-BR" dirty="0" smtClean="0"/>
              <a:t>Câmbio observado x ajustado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3" y="908466"/>
            <a:ext cx="8629650" cy="59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8"/>
            <a:ext cx="8229600" cy="1143000"/>
          </a:xfrm>
        </p:spPr>
        <p:txBody>
          <a:bodyPr/>
          <a:lstStyle/>
          <a:p>
            <a:r>
              <a:rPr lang="pt-BR" dirty="0" smtClean="0"/>
              <a:t>Câmbio observado x ajustado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0" y="1175548"/>
            <a:ext cx="8187258" cy="56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Crises, passadas </a:t>
            </a:r>
            <a:r>
              <a:rPr lang="pt-BR" smtClean="0"/>
              <a:t>e presente</a:t>
            </a:r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56792"/>
            <a:ext cx="6932813" cy="50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intervenções</a:t>
            </a:r>
            <a:r>
              <a:rPr lang="en-US" dirty="0" smtClean="0"/>
              <a:t> </a:t>
            </a:r>
            <a:r>
              <a:rPr lang="en-US" dirty="0" err="1" smtClean="0"/>
              <a:t>cambiais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41277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Intervenção não esterilizada:</a:t>
            </a:r>
            <a:endParaRPr lang="pt-BR" sz="2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60848"/>
            <a:ext cx="5855042" cy="46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(1/3)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Com o fortalecimento previsível da economia dos EUA, a normalização monetária (subida dos </a:t>
            </a:r>
            <a:r>
              <a:rPr lang="pt-BR" dirty="0" err="1"/>
              <a:t>Fed</a:t>
            </a:r>
            <a:r>
              <a:rPr lang="pt-BR" dirty="0"/>
              <a:t> </a:t>
            </a:r>
            <a:r>
              <a:rPr lang="pt-BR" dirty="0" err="1"/>
              <a:t>funds</a:t>
            </a:r>
            <a:r>
              <a:rPr lang="pt-BR" dirty="0"/>
              <a:t>) tende a se acelerar.</a:t>
            </a:r>
          </a:p>
          <a:p>
            <a:r>
              <a:rPr lang="pt-BR" dirty="0"/>
              <a:t>Isso atrai fundos de volta aos EUA, causando depreciação nas moedas dos mercados emergentes, sobretudo aqueles com maior endividamento externo e déficits em </a:t>
            </a:r>
            <a:r>
              <a:rPr lang="pt-BR" dirty="0" err="1"/>
              <a:t>conta-corrente</a:t>
            </a:r>
            <a:r>
              <a:rPr lang="pt-BR" dirty="0"/>
              <a:t> do BP.</a:t>
            </a:r>
          </a:p>
          <a:p>
            <a:r>
              <a:rPr lang="pt-BR" dirty="0"/>
              <a:t>O Brasil não tem esses problemas, mas vem sendo muito afetado pelo seu problema fiscal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problema fiscal sempre foi o calcanhar de </a:t>
            </a:r>
            <a:r>
              <a:rPr lang="pt-BR" dirty="0" err="1" smtClean="0"/>
              <a:t>aquiles</a:t>
            </a:r>
            <a:r>
              <a:rPr lang="pt-BR" dirty="0" smtClean="0"/>
              <a:t> da economia brasileira, mas nunca foi tão grave.</a:t>
            </a:r>
          </a:p>
        </p:txBody>
      </p:sp>
    </p:spTree>
    <p:extLst>
      <p:ext uri="{BB962C8B-B14F-4D97-AF65-F5344CB8AC3E}">
        <p14:creationId xmlns:p14="http://schemas.microsoft.com/office/powerpoint/2010/main" val="25484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(2/3)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Em 2002, o problema cambial afetava muito a dívida cambial, o que não ocorre mais hoje.</a:t>
            </a:r>
          </a:p>
          <a:p>
            <a:r>
              <a:rPr lang="pt-BR" dirty="0" smtClean="0"/>
              <a:t>Mas, em 2002, foi relativamente fácil melhorar o superávit primário.</a:t>
            </a:r>
          </a:p>
          <a:p>
            <a:r>
              <a:rPr lang="pt-BR" dirty="0" smtClean="0"/>
              <a:t>Hoje, a carga tributária é muito maior, o que torna muito mais difícil aumentar impostos.</a:t>
            </a:r>
          </a:p>
          <a:p>
            <a:r>
              <a:rPr lang="pt-BR" dirty="0" smtClean="0"/>
              <a:t>E os gastos são muito mais rígidos, dificultando os cortes. </a:t>
            </a:r>
          </a:p>
          <a:p>
            <a:r>
              <a:rPr lang="pt-BR" dirty="0" smtClean="0"/>
              <a:t>Além disso, a inflação, que corrói gastos, é baixa.</a:t>
            </a:r>
          </a:p>
          <a:p>
            <a:r>
              <a:rPr lang="pt-BR" dirty="0" smtClean="0"/>
              <a:t>A ficha do mercado parece ter finalmente caído (d´</a:t>
            </a:r>
            <a:r>
              <a:rPr lang="pt-BR" dirty="0" err="1" smtClean="0"/>
              <a:t>après</a:t>
            </a:r>
            <a:r>
              <a:rPr lang="pt-BR" dirty="0" smtClean="0"/>
              <a:t> M. Fraga).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3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(3/3)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 intervenções do BC via swaps cambiais só podem evitar excessos de depreciação (</a:t>
            </a:r>
            <a:r>
              <a:rPr lang="pt-BR" dirty="0" err="1" smtClean="0"/>
              <a:t>overshooting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 mais provável é que o BC saia do mercado proximamente, voltando a atuar pontualmente, caso o mercado volte a se mostrar disfuncional.</a:t>
            </a:r>
          </a:p>
          <a:p>
            <a:r>
              <a:rPr lang="pt-BR" dirty="0" smtClean="0"/>
              <a:t>IT prescreve que, caso a depreciação cambial prossiga, mesmo sob fraca atividade, o BC deverá começar a elevar a Selic.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0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intervenções</a:t>
            </a:r>
            <a:r>
              <a:rPr lang="en-US" dirty="0" smtClean="0"/>
              <a:t> </a:t>
            </a:r>
            <a:r>
              <a:rPr lang="en-US" dirty="0" err="1" smtClean="0"/>
              <a:t>cambiais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03127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Intervenção esterilizada: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844824"/>
            <a:ext cx="62293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Intervenções esterilizadas tradicionais e via derivativos (swaps cambiais)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Ambas as intervenções são equivalentes.</a:t>
            </a:r>
          </a:p>
          <a:p>
            <a:r>
              <a:rPr lang="pt-BR" dirty="0" smtClean="0"/>
              <a:t>Vamos dar um exemplo:</a:t>
            </a:r>
          </a:p>
          <a:p>
            <a:pPr lvl="1"/>
            <a:r>
              <a:rPr lang="pt-BR" dirty="0" smtClean="0"/>
              <a:t>Suponha que o BC venda (1+i*)USD em swaps cambiais, daqui a um ano, por [(1+i*).F] BRL.</a:t>
            </a:r>
          </a:p>
          <a:p>
            <a:r>
              <a:rPr lang="pt-BR" dirty="0" smtClean="0"/>
              <a:t>O portfolio do setor privado, então:</a:t>
            </a:r>
          </a:p>
          <a:p>
            <a:pPr lvl="1"/>
            <a:r>
              <a:rPr lang="pt-BR" sz="2400" dirty="0" smtClean="0"/>
              <a:t>Aumenta pelo valor presente de (1+i*) USD, i.e., </a:t>
            </a:r>
            <a:r>
              <a:rPr lang="pt-BR" sz="2400" b="1" dirty="0" smtClean="0"/>
              <a:t>1 USD</a:t>
            </a:r>
            <a:r>
              <a:rPr lang="pt-BR" sz="2400" dirty="0" smtClean="0"/>
              <a:t>, e</a:t>
            </a:r>
            <a:endParaRPr lang="pt-BR" sz="2400" b="1" dirty="0"/>
          </a:p>
          <a:p>
            <a:pPr lvl="1"/>
            <a:r>
              <a:rPr lang="pt-BR" sz="2400" dirty="0" smtClean="0"/>
              <a:t>Reduz-se pelo V.P. de [(1+i*).F], i.e., (1+i*).F/(1+i)= </a:t>
            </a:r>
            <a:r>
              <a:rPr lang="pt-BR" sz="2400" b="1" dirty="0" smtClean="0"/>
              <a:t>S BRL </a:t>
            </a:r>
            <a:r>
              <a:rPr lang="pt-BR" sz="2400" dirty="0" smtClean="0"/>
              <a:t>(pela paridade coberta da taxa de juros).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Essa </a:t>
            </a:r>
            <a:r>
              <a:rPr lang="pt-BR" dirty="0"/>
              <a:t>intervenção no mercado de derivativos produz o mesmo efeito do que uma intervenção </a:t>
            </a:r>
            <a:r>
              <a:rPr lang="pt-BR" dirty="0" smtClean="0"/>
              <a:t>esterilizada:</a:t>
            </a:r>
          </a:p>
          <a:p>
            <a:pPr lvl="1"/>
            <a:r>
              <a:rPr lang="pt-BR" dirty="0" smtClean="0"/>
              <a:t>O BC vende </a:t>
            </a:r>
            <a:r>
              <a:rPr lang="pt-BR" b="1" dirty="0" smtClean="0"/>
              <a:t>1 USD </a:t>
            </a:r>
            <a:r>
              <a:rPr lang="pt-BR" dirty="0" smtClean="0"/>
              <a:t>e, via operações de mercado aberto, compra o mesmo montante, i.e., </a:t>
            </a:r>
            <a:r>
              <a:rPr lang="pt-BR" b="1" dirty="0" smtClean="0"/>
              <a:t>S BRL</a:t>
            </a:r>
            <a:r>
              <a:rPr lang="pt-BR" dirty="0" smtClean="0"/>
              <a:t>.</a:t>
            </a:r>
          </a:p>
          <a:p>
            <a:pPr lvl="1"/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355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Eficácia das Intervenções Esterilizadas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literatura teórica tradicional enfatiza dois efeitos em equilíbrio parcial:</a:t>
            </a:r>
          </a:p>
          <a:p>
            <a:pPr lvl="1"/>
            <a:r>
              <a:rPr lang="pt-BR" dirty="0" smtClean="0"/>
              <a:t>Efeito portfólio e</a:t>
            </a:r>
          </a:p>
          <a:p>
            <a:pPr lvl="1"/>
            <a:r>
              <a:rPr lang="pt-BR" dirty="0" smtClean="0"/>
              <a:t>Efeito de sinalização.</a:t>
            </a:r>
          </a:p>
          <a:p>
            <a:r>
              <a:rPr lang="pt-BR" dirty="0" smtClean="0"/>
              <a:t>Literatura teórica recente em equilíbrio geral usa fricções financeiras para gerar efeitos semelhantes ao efeito portfólio: </a:t>
            </a:r>
            <a:r>
              <a:rPr lang="pt-BR" dirty="0" err="1" smtClean="0"/>
              <a:t>Kumhof</a:t>
            </a:r>
            <a:r>
              <a:rPr lang="pt-BR" dirty="0" smtClean="0"/>
              <a:t>(2010</a:t>
            </a:r>
            <a:r>
              <a:rPr lang="pt-BR" dirty="0"/>
              <a:t>), </a:t>
            </a:r>
            <a:r>
              <a:rPr lang="pt-BR" dirty="0" err="1"/>
              <a:t>Benes</a:t>
            </a:r>
            <a:r>
              <a:rPr lang="pt-BR" dirty="0"/>
              <a:t> et al. (2015), </a:t>
            </a:r>
            <a:r>
              <a:rPr lang="pt-BR" dirty="0" err="1"/>
              <a:t>Devereux</a:t>
            </a:r>
            <a:r>
              <a:rPr lang="pt-BR" dirty="0"/>
              <a:t> e</a:t>
            </a:r>
            <a:r>
              <a:rPr lang="pt-BR" dirty="0" smtClean="0"/>
              <a:t> </a:t>
            </a:r>
            <a:r>
              <a:rPr lang="pt-BR" dirty="0" err="1"/>
              <a:t>Yetman</a:t>
            </a:r>
            <a:r>
              <a:rPr lang="pt-BR" dirty="0"/>
              <a:t> (2014), Liu e</a:t>
            </a:r>
            <a:r>
              <a:rPr lang="pt-BR" dirty="0" smtClean="0"/>
              <a:t> </a:t>
            </a:r>
            <a:r>
              <a:rPr lang="pt-BR" dirty="0" err="1"/>
              <a:t>Spiegel</a:t>
            </a:r>
            <a:r>
              <a:rPr lang="pt-BR" dirty="0"/>
              <a:t> (2015), </a:t>
            </a:r>
            <a:r>
              <a:rPr lang="pt-BR" dirty="0" err="1"/>
              <a:t>Cavallino</a:t>
            </a:r>
            <a:r>
              <a:rPr lang="pt-BR" dirty="0"/>
              <a:t> (2016), Montoro e</a:t>
            </a:r>
            <a:r>
              <a:rPr lang="pt-BR" dirty="0" smtClean="0"/>
              <a:t> </a:t>
            </a:r>
            <a:r>
              <a:rPr lang="pt-BR" dirty="0"/>
              <a:t>Ortiz (2016), </a:t>
            </a:r>
            <a:r>
              <a:rPr lang="pt-BR" dirty="0" err="1"/>
              <a:t>Fanelli</a:t>
            </a:r>
            <a:r>
              <a:rPr lang="pt-BR" dirty="0"/>
              <a:t> e</a:t>
            </a:r>
            <a:r>
              <a:rPr lang="pt-BR" dirty="0" smtClean="0"/>
              <a:t> </a:t>
            </a:r>
            <a:r>
              <a:rPr lang="pt-BR" dirty="0" err="1"/>
              <a:t>Straub</a:t>
            </a:r>
            <a:r>
              <a:rPr lang="pt-BR" dirty="0"/>
              <a:t> (2017) e</a:t>
            </a:r>
            <a:r>
              <a:rPr lang="pt-BR" dirty="0" smtClean="0"/>
              <a:t> </a:t>
            </a:r>
            <a:r>
              <a:rPr lang="pt-BR" dirty="0"/>
              <a:t>Castro (</a:t>
            </a:r>
            <a:r>
              <a:rPr lang="pt-BR" dirty="0" smtClean="0"/>
              <a:t>2018). </a:t>
            </a:r>
          </a:p>
        </p:txBody>
      </p:sp>
    </p:spTree>
    <p:extLst>
      <p:ext uri="{BB962C8B-B14F-4D97-AF65-F5344CB8AC3E}">
        <p14:creationId xmlns:p14="http://schemas.microsoft.com/office/powerpoint/2010/main" val="5859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Eficácia das Intervenções Esterilizadas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Há uma vasta literatura empírica sobre intervenções esterilizadas.</a:t>
            </a:r>
          </a:p>
          <a:p>
            <a:pPr lvl="1"/>
            <a:r>
              <a:rPr lang="en-US" dirty="0" err="1"/>
              <a:t>Sarno</a:t>
            </a:r>
            <a:r>
              <a:rPr lang="en-US" dirty="0"/>
              <a:t> e</a:t>
            </a:r>
            <a:r>
              <a:rPr lang="en-US" dirty="0" smtClean="0"/>
              <a:t> </a:t>
            </a:r>
            <a:r>
              <a:rPr lang="en-US" dirty="0"/>
              <a:t>Taylor (2001) </a:t>
            </a:r>
            <a:r>
              <a:rPr lang="en-US" dirty="0" err="1" smtClean="0"/>
              <a:t>revisam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antiga</a:t>
            </a:r>
            <a:r>
              <a:rPr lang="en-US" dirty="0" smtClean="0"/>
              <a:t> (com </a:t>
            </a:r>
            <a:r>
              <a:rPr lang="en-US" dirty="0" err="1" smtClean="0"/>
              <a:t>foco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economias</a:t>
            </a:r>
            <a:r>
              <a:rPr lang="en-US" dirty="0" smtClean="0"/>
              <a:t> </a:t>
            </a:r>
            <a:r>
              <a:rPr lang="en-US" dirty="0" err="1" smtClean="0"/>
              <a:t>avançadas</a:t>
            </a:r>
            <a:r>
              <a:rPr lang="en-US" dirty="0" smtClean="0"/>
              <a:t>); </a:t>
            </a:r>
            <a:r>
              <a:rPr lang="pt-BR" dirty="0"/>
              <a:t>Evidência empírica não dá suporte à eficácia, provavelmente porque o tamanho das intervenções é pequeno em relação ao mercado de renda fixa</a:t>
            </a:r>
            <a:r>
              <a:rPr lang="pt-BR" dirty="0" smtClean="0"/>
              <a:t>.</a:t>
            </a:r>
          </a:p>
          <a:p>
            <a:pPr lvl="1"/>
            <a:r>
              <a:rPr lang="en-US" dirty="0" err="1" smtClean="0"/>
              <a:t>Menkhoff</a:t>
            </a:r>
            <a:r>
              <a:rPr lang="en-US" dirty="0" smtClean="0"/>
              <a:t> </a:t>
            </a:r>
            <a:r>
              <a:rPr lang="en-US" dirty="0"/>
              <a:t>(2013) </a:t>
            </a:r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revisão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recente</a:t>
            </a:r>
            <a:r>
              <a:rPr lang="en-US" dirty="0" smtClean="0"/>
              <a:t> </a:t>
            </a:r>
            <a:r>
              <a:rPr lang="en-US" dirty="0" err="1" smtClean="0"/>
              <a:t>cobrindo</a:t>
            </a:r>
            <a:r>
              <a:rPr lang="en-US" dirty="0" smtClean="0"/>
              <a:t> </a:t>
            </a:r>
            <a:r>
              <a:rPr lang="en-US" dirty="0" err="1" smtClean="0"/>
              <a:t>economias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r>
              <a:rPr lang="en-US" dirty="0" smtClean="0"/>
              <a:t>,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pt-BR" dirty="0"/>
              <a:t> </a:t>
            </a:r>
            <a:r>
              <a:rPr lang="pt-BR" dirty="0" err="1"/>
              <a:t>provêem</a:t>
            </a:r>
            <a:r>
              <a:rPr lang="pt-BR" dirty="0"/>
              <a:t> mais suporte à eficácia, provavelmente porque as intervenção são comparativamente maiores em relação ao mercado de renda fixa.</a:t>
            </a:r>
          </a:p>
        </p:txBody>
      </p:sp>
    </p:spTree>
    <p:extLst>
      <p:ext uri="{BB962C8B-B14F-4D97-AF65-F5344CB8AC3E}">
        <p14:creationId xmlns:p14="http://schemas.microsoft.com/office/powerpoint/2010/main" val="28063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Eficácia das Intervenções Esterilizadas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E</a:t>
            </a:r>
            <a:r>
              <a:rPr lang="pt-BR" dirty="0" smtClean="0"/>
              <a:t>studo recente*, usando dados confidenciais de intervenções de 33 bancos centrais conclui que:</a:t>
            </a:r>
          </a:p>
          <a:p>
            <a:pPr lvl="1"/>
            <a:r>
              <a:rPr lang="pt-BR" dirty="0" smtClean="0"/>
              <a:t>Intervenções esterilizadas são largamente usadas, com eficácia superior a 80% sob alguns critérios;</a:t>
            </a:r>
          </a:p>
          <a:p>
            <a:pPr lvl="1"/>
            <a:r>
              <a:rPr lang="pt-BR" dirty="0" smtClean="0"/>
              <a:t>O grau de sucesso em mover o nível da taxa de câmbio em regimes de livre flutuação cambial aumenta nos seguintes casos:</a:t>
            </a:r>
          </a:p>
          <a:p>
            <a:pPr lvl="2"/>
            <a:r>
              <a:rPr lang="pt-BR" dirty="0" smtClean="0"/>
              <a:t>intervir com grandes volumes, </a:t>
            </a:r>
          </a:p>
          <a:p>
            <a:pPr lvl="2"/>
            <a:r>
              <a:rPr lang="pt-BR" dirty="0" smtClean="0"/>
              <a:t>tornar pública a intervenção e dar a ela o suporte da comunicação do banco central, </a:t>
            </a:r>
          </a:p>
          <a:p>
            <a:pPr lvl="2"/>
            <a:r>
              <a:rPr lang="pt-BR" dirty="0" smtClean="0"/>
              <a:t>Intervir na direção do movimento do mercado, e</a:t>
            </a:r>
          </a:p>
          <a:p>
            <a:pPr lvl="2"/>
            <a:r>
              <a:rPr lang="pt-BR" dirty="0" smtClean="0"/>
              <a:t>Intervir na direção do valor fundamental da taxa de câmbio.</a:t>
            </a:r>
          </a:p>
          <a:p>
            <a:r>
              <a:rPr lang="pt-BR" dirty="0"/>
              <a:t>(...)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evidence</a:t>
            </a:r>
            <a:r>
              <a:rPr lang="pt-BR" i="1" dirty="0"/>
              <a:t> </a:t>
            </a:r>
            <a:r>
              <a:rPr lang="pt-BR" i="1" dirty="0" err="1"/>
              <a:t>reported</a:t>
            </a:r>
            <a:r>
              <a:rPr lang="pt-BR" i="1" dirty="0"/>
              <a:t> in </a:t>
            </a:r>
            <a:r>
              <a:rPr lang="pt-BR" i="1" dirty="0" err="1"/>
              <a:t>this</a:t>
            </a:r>
            <a:r>
              <a:rPr lang="pt-BR" i="1" dirty="0"/>
              <a:t> </a:t>
            </a:r>
            <a:r>
              <a:rPr lang="pt-BR" i="1" dirty="0" err="1"/>
              <a:t>paper</a:t>
            </a:r>
            <a:r>
              <a:rPr lang="pt-BR" i="1" dirty="0"/>
              <a:t> </a:t>
            </a:r>
            <a:r>
              <a:rPr lang="pt-BR" i="1" dirty="0" err="1"/>
              <a:t>indicates</a:t>
            </a:r>
            <a:r>
              <a:rPr lang="pt-BR" i="1" dirty="0"/>
              <a:t> </a:t>
            </a:r>
            <a:r>
              <a:rPr lang="pt-BR" i="1" dirty="0" err="1"/>
              <a:t>that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authorities</a:t>
            </a:r>
            <a:r>
              <a:rPr lang="pt-BR" i="1" dirty="0"/>
              <a:t> </a:t>
            </a:r>
            <a:r>
              <a:rPr lang="pt-BR" i="1" dirty="0" err="1"/>
              <a:t>around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world </a:t>
            </a:r>
            <a:r>
              <a:rPr lang="pt-BR" i="1" dirty="0" err="1"/>
              <a:t>master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art</a:t>
            </a:r>
            <a:r>
              <a:rPr lang="pt-BR" i="1" dirty="0"/>
              <a:t> of FX </a:t>
            </a:r>
            <a:r>
              <a:rPr lang="pt-BR" i="1" dirty="0" err="1"/>
              <a:t>intervention</a:t>
            </a:r>
            <a:r>
              <a:rPr lang="pt-BR" i="1" dirty="0"/>
              <a:t> </a:t>
            </a:r>
            <a:r>
              <a:rPr lang="pt-BR" i="1" dirty="0" err="1"/>
              <a:t>better</a:t>
            </a:r>
            <a:r>
              <a:rPr lang="pt-BR" i="1" dirty="0"/>
              <a:t> </a:t>
            </a:r>
            <a:r>
              <a:rPr lang="pt-BR" i="1" dirty="0" err="1"/>
              <a:t>than</a:t>
            </a:r>
            <a:r>
              <a:rPr lang="pt-BR" i="1" dirty="0"/>
              <a:t> </a:t>
            </a:r>
            <a:r>
              <a:rPr lang="pt-BR" i="1" dirty="0" err="1"/>
              <a:t>one</a:t>
            </a:r>
            <a:r>
              <a:rPr lang="pt-BR" i="1" dirty="0"/>
              <a:t> </a:t>
            </a:r>
            <a:r>
              <a:rPr lang="pt-BR" i="1" dirty="0" err="1"/>
              <a:t>might</a:t>
            </a:r>
            <a:r>
              <a:rPr lang="pt-BR" i="1" dirty="0"/>
              <a:t> </a:t>
            </a:r>
            <a:r>
              <a:rPr lang="pt-BR" i="1" dirty="0" err="1"/>
              <a:t>expect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 </a:t>
            </a:r>
            <a:r>
              <a:rPr lang="en-US" sz="1400"/>
              <a:t>Fratzscher, Marcel and Gloede, Oliver and Menkhoff, Lukas and Sarno, Lucio e</a:t>
            </a:r>
            <a:r>
              <a:rPr lang="en-US" sz="1400" smtClean="0"/>
              <a:t> </a:t>
            </a:r>
            <a:r>
              <a:rPr lang="en-US" sz="1400"/>
              <a:t>Stoehr, Tobias, </a:t>
            </a:r>
            <a:r>
              <a:rPr lang="en-US" sz="1400" i="1"/>
              <a:t>When is Foreign Exchange Intervention Effective? </a:t>
            </a:r>
            <a:r>
              <a:rPr lang="en-US" sz="1400" i="1" dirty="0"/>
              <a:t>Evidence from 33 Countries </a:t>
            </a:r>
            <a:r>
              <a:rPr lang="en-US" sz="1400" dirty="0"/>
              <a:t>(</a:t>
            </a:r>
            <a:r>
              <a:rPr lang="en-US" sz="1400" dirty="0" err="1" smtClean="0"/>
              <a:t>Dezembro</a:t>
            </a:r>
            <a:r>
              <a:rPr lang="en-US" sz="1400" dirty="0" smtClean="0"/>
              <a:t> </a:t>
            </a:r>
            <a:r>
              <a:rPr lang="en-US" sz="1400" dirty="0"/>
              <a:t>2017). </a:t>
            </a:r>
            <a:r>
              <a:rPr lang="en-US" sz="1400" dirty="0" smtClean="0"/>
              <a:t>CEPR </a:t>
            </a:r>
            <a:r>
              <a:rPr lang="en-US" sz="1400" dirty="0"/>
              <a:t>DP12510. </a:t>
            </a:r>
            <a:endParaRPr lang="pt-BR" sz="1400" smtClean="0"/>
          </a:p>
          <a:p>
            <a:pPr lvl="1"/>
            <a:endParaRPr lang="pt-B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35066</TotalTime>
  <Words>1116</Words>
  <Application>Microsoft Office PowerPoint</Application>
  <PresentationFormat>Apresentação na tela (4:3)</PresentationFormat>
  <Paragraphs>119</Paragraphs>
  <Slides>42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Intervenções Cambiais em Tempos de Crise</vt:lpstr>
      <vt:lpstr>Intervenções Cambiais </vt:lpstr>
      <vt:lpstr>Tipos de intervenções cambiais</vt:lpstr>
      <vt:lpstr>Tipos de intervenções cambiais</vt:lpstr>
      <vt:lpstr>Tipos de intervenções cambiais</vt:lpstr>
      <vt:lpstr>Intervenções esterilizadas tradicionais e via derivativos (swaps cambiais)</vt:lpstr>
      <vt:lpstr>Eficácia das Intervenções Esterilizadas</vt:lpstr>
      <vt:lpstr>Eficácia das Intervenções Esterilizadas</vt:lpstr>
      <vt:lpstr>Eficácia das Intervenções Esterilizadas</vt:lpstr>
      <vt:lpstr>Cenário Internacional </vt:lpstr>
      <vt:lpstr>Subida de juros nos EUA deprecia as moedas dos emergentes</vt:lpstr>
      <vt:lpstr>Cenário Nacional </vt:lpstr>
      <vt:lpstr>Nosso principal problema</vt:lpstr>
      <vt:lpstr>A crise atual</vt:lpstr>
      <vt:lpstr>Apresentação do PowerPoint</vt:lpstr>
      <vt:lpstr>Apresentação do PowerPoint</vt:lpstr>
      <vt:lpstr>Mudanças de Posição nos Derivativos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programa de 2013  (taper tantrum)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Regressão em primeiras diferenças</vt:lpstr>
      <vt:lpstr>Câmbio observado x ajustado</vt:lpstr>
      <vt:lpstr>Apresentação do PowerPoint</vt:lpstr>
      <vt:lpstr>Regressão em nível</vt:lpstr>
      <vt:lpstr>Teste de cointegração</vt:lpstr>
      <vt:lpstr>Câmbio observado x ajustado</vt:lpstr>
      <vt:lpstr>Câmbio observado x ajustado</vt:lpstr>
      <vt:lpstr>Crises, passadas e presente</vt:lpstr>
      <vt:lpstr>Conclusões (1/3)</vt:lpstr>
      <vt:lpstr>Conclusões (2/3)</vt:lpstr>
      <vt:lpstr>Conclusões (3/3)</vt:lpstr>
    </vt:vector>
  </TitlesOfParts>
  <Company>Departamento de Economia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Taxas de inflação esperadas 12 meses à frente e para 2011</dc:title>
  <dc:creator>Guilherme C. Miranda</dc:creator>
  <cp:lastModifiedBy>sueco</cp:lastModifiedBy>
  <cp:revision>3093</cp:revision>
  <dcterms:created xsi:type="dcterms:W3CDTF">2016-01-27T00:18:15Z</dcterms:created>
  <dcterms:modified xsi:type="dcterms:W3CDTF">2018-06-20T18:06:03Z</dcterms:modified>
</cp:coreProperties>
</file>