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notesSlides/notesSlide23.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Default Extension="emf" ContentType="image/x-emf"/>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4" r:id="rId1"/>
    <p:sldMasterId id="2147483706" r:id="rId2"/>
  </p:sldMasterIdLst>
  <p:notesMasterIdLst>
    <p:notesMasterId r:id="rId52"/>
  </p:notesMasterIdLst>
  <p:sldIdLst>
    <p:sldId id="526" r:id="rId3"/>
    <p:sldId id="530" r:id="rId4"/>
    <p:sldId id="539" r:id="rId5"/>
    <p:sldId id="531" r:id="rId6"/>
    <p:sldId id="537" r:id="rId7"/>
    <p:sldId id="547" r:id="rId8"/>
    <p:sldId id="370" r:id="rId9"/>
    <p:sldId id="536" r:id="rId10"/>
    <p:sldId id="398" r:id="rId11"/>
    <p:sldId id="486" r:id="rId12"/>
    <p:sldId id="489" r:id="rId13"/>
    <p:sldId id="501" r:id="rId14"/>
    <p:sldId id="517" r:id="rId15"/>
    <p:sldId id="402" r:id="rId16"/>
    <p:sldId id="487" r:id="rId17"/>
    <p:sldId id="497" r:id="rId18"/>
    <p:sldId id="498" r:id="rId19"/>
    <p:sldId id="499" r:id="rId20"/>
    <p:sldId id="509" r:id="rId21"/>
    <p:sldId id="432" r:id="rId22"/>
    <p:sldId id="500" r:id="rId23"/>
    <p:sldId id="435" r:id="rId24"/>
    <p:sldId id="529" r:id="rId25"/>
    <p:sldId id="395" r:id="rId26"/>
    <p:sldId id="426" r:id="rId27"/>
    <p:sldId id="538" r:id="rId28"/>
    <p:sldId id="552" r:id="rId29"/>
    <p:sldId id="553" r:id="rId30"/>
    <p:sldId id="554" r:id="rId31"/>
    <p:sldId id="532" r:id="rId32"/>
    <p:sldId id="427" r:id="rId33"/>
    <p:sldId id="376" r:id="rId34"/>
    <p:sldId id="483" r:id="rId35"/>
    <p:sldId id="484" r:id="rId36"/>
    <p:sldId id="379" r:id="rId37"/>
    <p:sldId id="549" r:id="rId38"/>
    <p:sldId id="454" r:id="rId39"/>
    <p:sldId id="455" r:id="rId40"/>
    <p:sldId id="528" r:id="rId41"/>
    <p:sldId id="396" r:id="rId42"/>
    <p:sldId id="381" r:id="rId43"/>
    <p:sldId id="544" r:id="rId44"/>
    <p:sldId id="550" r:id="rId45"/>
    <p:sldId id="551" r:id="rId46"/>
    <p:sldId id="429" r:id="rId47"/>
    <p:sldId id="430" r:id="rId48"/>
    <p:sldId id="534" r:id="rId49"/>
    <p:sldId id="535" r:id="rId50"/>
    <p:sldId id="382" r:id="rId51"/>
  </p:sldIdLst>
  <p:sldSz cx="9144000" cy="6858000" type="screen4x3"/>
  <p:notesSz cx="6858000" cy="9144000"/>
  <p:defaultTextStyle>
    <a:defPPr>
      <a:defRPr lang="pt-BR"/>
    </a:defPPr>
    <a:lvl1pPr algn="l" rtl="0" fontAlgn="base">
      <a:spcBef>
        <a:spcPct val="0"/>
      </a:spcBef>
      <a:spcAft>
        <a:spcPct val="0"/>
      </a:spcAft>
      <a:defRPr kern="1200">
        <a:solidFill>
          <a:schemeClr val="tx1"/>
        </a:solidFill>
        <a:latin typeface="Verdana" pitchFamily="34" charset="0"/>
        <a:ea typeface="+mn-ea"/>
        <a:cs typeface="Arial" charset="0"/>
      </a:defRPr>
    </a:lvl1pPr>
    <a:lvl2pPr marL="455613" indent="1588" algn="l" rtl="0" fontAlgn="base">
      <a:spcBef>
        <a:spcPct val="0"/>
      </a:spcBef>
      <a:spcAft>
        <a:spcPct val="0"/>
      </a:spcAft>
      <a:defRPr kern="1200">
        <a:solidFill>
          <a:schemeClr val="tx1"/>
        </a:solidFill>
        <a:latin typeface="Verdana" pitchFamily="34" charset="0"/>
        <a:ea typeface="+mn-ea"/>
        <a:cs typeface="Arial" charset="0"/>
      </a:defRPr>
    </a:lvl2pPr>
    <a:lvl3pPr marL="912813" indent="1588" algn="l" rtl="0" fontAlgn="base">
      <a:spcBef>
        <a:spcPct val="0"/>
      </a:spcBef>
      <a:spcAft>
        <a:spcPct val="0"/>
      </a:spcAft>
      <a:defRPr kern="1200">
        <a:solidFill>
          <a:schemeClr val="tx1"/>
        </a:solidFill>
        <a:latin typeface="Verdana" pitchFamily="34" charset="0"/>
        <a:ea typeface="+mn-ea"/>
        <a:cs typeface="Arial" charset="0"/>
      </a:defRPr>
    </a:lvl3pPr>
    <a:lvl4pPr marL="1370013" indent="1588" algn="l" rtl="0" fontAlgn="base">
      <a:spcBef>
        <a:spcPct val="0"/>
      </a:spcBef>
      <a:spcAft>
        <a:spcPct val="0"/>
      </a:spcAft>
      <a:defRPr kern="1200">
        <a:solidFill>
          <a:schemeClr val="tx1"/>
        </a:solidFill>
        <a:latin typeface="Verdana" pitchFamily="34" charset="0"/>
        <a:ea typeface="+mn-ea"/>
        <a:cs typeface="Arial" charset="0"/>
      </a:defRPr>
    </a:lvl4pPr>
    <a:lvl5pPr marL="1827213" indent="1588" algn="l" rtl="0" fontAlgn="base">
      <a:spcBef>
        <a:spcPct val="0"/>
      </a:spcBef>
      <a:spcAft>
        <a:spcPct val="0"/>
      </a:spcAft>
      <a:defRPr kern="1200">
        <a:solidFill>
          <a:schemeClr val="tx1"/>
        </a:solidFill>
        <a:latin typeface="Verdana" pitchFamily="34" charset="0"/>
        <a:ea typeface="+mn-ea"/>
        <a:cs typeface="Arial" charset="0"/>
      </a:defRPr>
    </a:lvl5pPr>
    <a:lvl6pPr marL="2286000" algn="l" defTabSz="914400" rtl="0" eaLnBrk="1" latinLnBrk="0" hangingPunct="1">
      <a:defRPr kern="1200">
        <a:solidFill>
          <a:schemeClr val="tx1"/>
        </a:solidFill>
        <a:latin typeface="Verdana" pitchFamily="34" charset="0"/>
        <a:ea typeface="+mn-ea"/>
        <a:cs typeface="Arial" charset="0"/>
      </a:defRPr>
    </a:lvl6pPr>
    <a:lvl7pPr marL="2743200" algn="l" defTabSz="914400" rtl="0" eaLnBrk="1" latinLnBrk="0" hangingPunct="1">
      <a:defRPr kern="1200">
        <a:solidFill>
          <a:schemeClr val="tx1"/>
        </a:solidFill>
        <a:latin typeface="Verdana" pitchFamily="34" charset="0"/>
        <a:ea typeface="+mn-ea"/>
        <a:cs typeface="Arial" charset="0"/>
      </a:defRPr>
    </a:lvl7pPr>
    <a:lvl8pPr marL="3200400" algn="l" defTabSz="914400" rtl="0" eaLnBrk="1" latinLnBrk="0" hangingPunct="1">
      <a:defRPr kern="1200">
        <a:solidFill>
          <a:schemeClr val="tx1"/>
        </a:solidFill>
        <a:latin typeface="Verdana" pitchFamily="34" charset="0"/>
        <a:ea typeface="+mn-ea"/>
        <a:cs typeface="Arial" charset="0"/>
      </a:defRPr>
    </a:lvl8pPr>
    <a:lvl9pPr marL="3657600" algn="l" defTabSz="914400" rtl="0" eaLnBrk="1" latinLnBrk="0" hangingPunct="1">
      <a:defRPr kern="1200">
        <a:solidFill>
          <a:schemeClr val="tx1"/>
        </a:solidFill>
        <a:latin typeface="Verdana" pitchFamily="34"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C0191"/>
    <a:srgbClr val="F8FDCB"/>
    <a:srgbClr val="2301B3"/>
    <a:srgbClr val="FE44D6"/>
    <a:srgbClr val="CC9900"/>
    <a:srgbClr val="2001A3"/>
    <a:srgbClr val="0E01B3"/>
    <a:srgbClr val="0067B4"/>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774" autoAdjust="0"/>
    <p:restoredTop sz="97035" autoAdjust="0"/>
  </p:normalViewPr>
  <p:slideViewPr>
    <p:cSldViewPr>
      <p:cViewPr>
        <p:scale>
          <a:sx n="80" d="100"/>
          <a:sy n="80" d="100"/>
        </p:scale>
        <p:origin x="-1014" y="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384"/>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160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cs typeface="+mn-cs"/>
              </a:defRPr>
            </a:lvl1pPr>
          </a:lstStyle>
          <a:p>
            <a:pPr>
              <a:defRPr/>
            </a:pPr>
            <a:endParaRPr lang="pt-BR"/>
          </a:p>
        </p:txBody>
      </p:sp>
      <p:sp>
        <p:nvSpPr>
          <p:cNvPr id="28160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cs typeface="+mn-cs"/>
              </a:defRPr>
            </a:lvl1pPr>
          </a:lstStyle>
          <a:p>
            <a:pPr>
              <a:defRPr/>
            </a:pPr>
            <a:endParaRPr lang="pt-BR"/>
          </a:p>
        </p:txBody>
      </p:sp>
      <p:sp>
        <p:nvSpPr>
          <p:cNvPr id="5939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28160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pt-BR" noProof="0" smtClean="0"/>
              <a:t>Clique para editar os estilos do texto mestre</a:t>
            </a:r>
          </a:p>
          <a:p>
            <a:pPr lvl="1"/>
            <a:r>
              <a:rPr lang="pt-BR" noProof="0" smtClean="0"/>
              <a:t>Segundo nível</a:t>
            </a:r>
          </a:p>
          <a:p>
            <a:pPr lvl="2"/>
            <a:r>
              <a:rPr lang="pt-BR" noProof="0" smtClean="0"/>
              <a:t>Terceiro nível</a:t>
            </a:r>
          </a:p>
          <a:p>
            <a:pPr lvl="3"/>
            <a:r>
              <a:rPr lang="pt-BR" noProof="0" smtClean="0"/>
              <a:t>Quarto nível</a:t>
            </a:r>
          </a:p>
          <a:p>
            <a:pPr lvl="4"/>
            <a:r>
              <a:rPr lang="pt-BR" noProof="0" smtClean="0"/>
              <a:t>Quinto nível</a:t>
            </a:r>
          </a:p>
        </p:txBody>
      </p:sp>
      <p:sp>
        <p:nvSpPr>
          <p:cNvPr id="28160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cs typeface="+mn-cs"/>
              </a:defRPr>
            </a:lvl1pPr>
          </a:lstStyle>
          <a:p>
            <a:pPr>
              <a:defRPr/>
            </a:pPr>
            <a:endParaRPr lang="pt-BR"/>
          </a:p>
        </p:txBody>
      </p:sp>
      <p:sp>
        <p:nvSpPr>
          <p:cNvPr id="28160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cs typeface="+mn-cs"/>
              </a:defRPr>
            </a:lvl1pPr>
          </a:lstStyle>
          <a:p>
            <a:pPr>
              <a:defRPr/>
            </a:pPr>
            <a:fld id="{12F15FC3-3B23-40C2-A447-20943E76DC97}" type="slidenum">
              <a:rPr lang="pt-BR"/>
              <a:pPr>
                <a:defRPr/>
              </a:pPr>
              <a:t>‹nº›</a:t>
            </a:fld>
            <a:endParaRPr lang="pt-BR"/>
          </a:p>
        </p:txBody>
      </p:sp>
    </p:spTree>
  </p:cSld>
  <p:clrMap bg1="lt1" tx1="dk1" bg2="lt2" tx2="dk2" accent1="accent1" accent2="accent2" accent3="accent3" accent4="accent4" accent5="accent5" accent6="accent6" hlink="hlink" folHlink="folHlink"/>
  <p:notesStyle>
    <a:lvl1pPr algn="l" defTabSz="912813" rtl="0" eaLnBrk="0" fontAlgn="base" hangingPunct="0">
      <a:spcBef>
        <a:spcPct val="30000"/>
      </a:spcBef>
      <a:spcAft>
        <a:spcPct val="0"/>
      </a:spcAft>
      <a:defRPr sz="1200" kern="1200">
        <a:solidFill>
          <a:schemeClr val="tx1"/>
        </a:solidFill>
        <a:latin typeface="Arial" charset="0"/>
        <a:ea typeface="+mn-ea"/>
        <a:cs typeface="+mn-cs"/>
      </a:defRPr>
    </a:lvl1pPr>
    <a:lvl2pPr marL="455613" algn="l" defTabSz="912813" rtl="0" eaLnBrk="0" fontAlgn="base" hangingPunct="0">
      <a:spcBef>
        <a:spcPct val="30000"/>
      </a:spcBef>
      <a:spcAft>
        <a:spcPct val="0"/>
      </a:spcAft>
      <a:defRPr sz="1200" kern="1200">
        <a:solidFill>
          <a:schemeClr val="tx1"/>
        </a:solidFill>
        <a:latin typeface="Arial" charset="0"/>
        <a:ea typeface="+mn-ea"/>
        <a:cs typeface="+mn-cs"/>
      </a:defRPr>
    </a:lvl2pPr>
    <a:lvl3pPr marL="912813" algn="l" defTabSz="912813" rtl="0" eaLnBrk="0" fontAlgn="base" hangingPunct="0">
      <a:spcBef>
        <a:spcPct val="30000"/>
      </a:spcBef>
      <a:spcAft>
        <a:spcPct val="0"/>
      </a:spcAft>
      <a:defRPr sz="1200" kern="1200">
        <a:solidFill>
          <a:schemeClr val="tx1"/>
        </a:solidFill>
        <a:latin typeface="Arial" charset="0"/>
        <a:ea typeface="+mn-ea"/>
        <a:cs typeface="+mn-cs"/>
      </a:defRPr>
    </a:lvl3pPr>
    <a:lvl4pPr marL="1370013" algn="l" defTabSz="912813" rtl="0" eaLnBrk="0" fontAlgn="base" hangingPunct="0">
      <a:spcBef>
        <a:spcPct val="30000"/>
      </a:spcBef>
      <a:spcAft>
        <a:spcPct val="0"/>
      </a:spcAft>
      <a:defRPr sz="1200" kern="1200">
        <a:solidFill>
          <a:schemeClr val="tx1"/>
        </a:solidFill>
        <a:latin typeface="Arial" charset="0"/>
        <a:ea typeface="+mn-ea"/>
        <a:cs typeface="+mn-cs"/>
      </a:defRPr>
    </a:lvl4pPr>
    <a:lvl5pPr marL="1827213" algn="l" defTabSz="912813"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p:txBody>
          <a:bodyPr/>
          <a:lstStyle/>
          <a:p>
            <a:pPr>
              <a:defRPr/>
            </a:pPr>
            <a:fld id="{00F629A2-D0C9-4BA2-B249-BB37D84069BF}" type="slidenum">
              <a:rPr lang="pt-BR" smtClean="0"/>
              <a:pPr>
                <a:defRPr/>
              </a:pPr>
              <a:t>1</a:t>
            </a:fld>
            <a:endParaRPr lang="pt-BR" dirty="0" smtClean="0"/>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Rot="1" noChangeAspect="1" noChangeArrowheads="1" noTextEdit="1"/>
          </p:cNvSpPr>
          <p:nvPr>
            <p:ph type="sldImg"/>
          </p:nvPr>
        </p:nvSpPr>
        <p:spPr>
          <a:ln/>
        </p:spPr>
      </p:sp>
      <p:sp>
        <p:nvSpPr>
          <p:cNvPr id="69635"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Rot="1" noChangeAspect="1" noChangeArrowheads="1" noTextEdit="1"/>
          </p:cNvSpPr>
          <p:nvPr>
            <p:ph type="sldImg"/>
          </p:nvPr>
        </p:nvSpPr>
        <p:spPr>
          <a:ln/>
        </p:spPr>
      </p:sp>
      <p:sp>
        <p:nvSpPr>
          <p:cNvPr id="70659"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ChangeArrowheads="1" noTextEdit="1"/>
          </p:cNvSpPr>
          <p:nvPr>
            <p:ph type="sldImg"/>
          </p:nvPr>
        </p:nvSpPr>
        <p:spPr>
          <a:ln/>
        </p:spPr>
      </p:sp>
      <p:sp>
        <p:nvSpPr>
          <p:cNvPr id="71683"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p:txBody>
          <a:bodyPr/>
          <a:lstStyle/>
          <a:p>
            <a:pPr>
              <a:defRPr/>
            </a:pPr>
            <a:fld id="{7EE2BC44-B046-47CC-AE85-703E0B247AB7}" type="slidenum">
              <a:rPr lang="pt-BR" smtClean="0"/>
              <a:pPr>
                <a:defRPr/>
              </a:pPr>
              <a:t>20</a:t>
            </a:fld>
            <a:endParaRPr lang="pt-BR" smtClean="0"/>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Rot="1" noChangeAspect="1" noChangeArrowheads="1" noTextEdit="1"/>
          </p:cNvSpPr>
          <p:nvPr>
            <p:ph type="sldImg"/>
          </p:nvPr>
        </p:nvSpPr>
        <p:spPr>
          <a:ln/>
        </p:spPr>
      </p:sp>
      <p:sp>
        <p:nvSpPr>
          <p:cNvPr id="76803"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p:txBody>
          <a:bodyPr/>
          <a:lstStyle/>
          <a:p>
            <a:pPr>
              <a:defRPr/>
            </a:pPr>
            <a:fld id="{8595E447-D267-4B5A-946B-AFBF7D487DD7}" type="slidenum">
              <a:rPr lang="pt-BR" smtClean="0"/>
              <a:pPr>
                <a:defRPr/>
              </a:pPr>
              <a:t>22</a:t>
            </a:fld>
            <a:endParaRPr lang="pt-BR" smtClean="0"/>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p:txBody>
          <a:bodyPr/>
          <a:lstStyle/>
          <a:p>
            <a:pPr>
              <a:defRPr/>
            </a:pPr>
            <a:fld id="{0973483D-1D45-4EAC-9A86-D6FFFC3DFEC9}" type="slidenum">
              <a:rPr lang="pt-BR" smtClean="0"/>
              <a:pPr>
                <a:defRPr/>
              </a:pPr>
              <a:t>23</a:t>
            </a:fld>
            <a:endParaRPr lang="pt-BR" smtClean="0"/>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Rot="1" noChangeAspect="1" noChangeArrowheads="1" noTextEdit="1"/>
          </p:cNvSpPr>
          <p:nvPr>
            <p:ph type="sldImg"/>
          </p:nvPr>
        </p:nvSpPr>
        <p:spPr>
          <a:ln/>
        </p:spPr>
      </p:sp>
      <p:sp>
        <p:nvSpPr>
          <p:cNvPr id="79875"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Rot="1" noChangeAspect="1" noChangeArrowheads="1" noTextEdit="1"/>
          </p:cNvSpPr>
          <p:nvPr>
            <p:ph type="sldImg"/>
          </p:nvPr>
        </p:nvSpPr>
        <p:spPr>
          <a:ln/>
        </p:spPr>
      </p:sp>
      <p:sp>
        <p:nvSpPr>
          <p:cNvPr id="80899"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defTabSz="912813"/>
            <a:fld id="{78D734AC-6750-4359-B663-11111205B422}" type="slidenum">
              <a:rPr lang="pt-BR" sz="1200">
                <a:latin typeface="Arial" charset="0"/>
              </a:rPr>
              <a:pPr algn="r" defTabSz="912813"/>
              <a:t>26</a:t>
            </a:fld>
            <a:endParaRPr lang="pt-BR" sz="1200">
              <a:latin typeface="Arial" charset="0"/>
            </a:endParaRPr>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p:txBody>
          <a:bodyPr/>
          <a:lstStyle/>
          <a:p>
            <a:pPr>
              <a:defRPr/>
            </a:pPr>
            <a:fld id="{C1E1A2B5-6F51-487A-8C65-525B4EDEFE01}" type="slidenum">
              <a:rPr lang="pt-BR" smtClean="0"/>
              <a:pPr>
                <a:defRPr/>
              </a:pPr>
              <a:t>5</a:t>
            </a:fld>
            <a:endParaRPr lang="pt-BR" dirty="0" smtClean="0"/>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Rot="1" noChangeAspect="1" noChangeArrowheads="1" noTextEdit="1"/>
          </p:cNvSpPr>
          <p:nvPr>
            <p:ph type="sldImg"/>
          </p:nvPr>
        </p:nvSpPr>
        <p:spPr>
          <a:ln/>
        </p:spPr>
      </p:sp>
      <p:sp>
        <p:nvSpPr>
          <p:cNvPr id="82947"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Rot="1" noChangeAspect="1" noChangeArrowheads="1" noTextEdit="1"/>
          </p:cNvSpPr>
          <p:nvPr>
            <p:ph type="sldImg"/>
          </p:nvPr>
        </p:nvSpPr>
        <p:spPr>
          <a:ln/>
        </p:spPr>
      </p:sp>
      <p:sp>
        <p:nvSpPr>
          <p:cNvPr id="83971"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p:txBody>
          <a:bodyPr/>
          <a:lstStyle/>
          <a:p>
            <a:pPr>
              <a:defRPr/>
            </a:pPr>
            <a:fld id="{C9DF2D96-8F6B-4A74-9FD6-3F6634B7641E}" type="slidenum">
              <a:rPr lang="pt-BR" smtClean="0"/>
              <a:pPr>
                <a:defRPr/>
              </a:pPr>
              <a:t>32</a:t>
            </a:fld>
            <a:endParaRPr lang="pt-BR" smtClean="0"/>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Espaço Reservado para Imagem de Slide 1"/>
          <p:cNvSpPr>
            <a:spLocks noGrp="1" noRot="1" noChangeAspect="1" noTextEdit="1"/>
          </p:cNvSpPr>
          <p:nvPr>
            <p:ph type="sldImg"/>
          </p:nvPr>
        </p:nvSpPr>
        <p:spPr>
          <a:ln/>
        </p:spPr>
      </p:sp>
      <p:sp>
        <p:nvSpPr>
          <p:cNvPr id="86019" name="Espaço Reservado para Anotações 2"/>
          <p:cNvSpPr>
            <a:spLocks noGrp="1"/>
          </p:cNvSpPr>
          <p:nvPr>
            <p:ph type="body" idx="1"/>
          </p:nvPr>
        </p:nvSpPr>
        <p:spPr>
          <a:noFill/>
          <a:ln/>
        </p:spPr>
        <p:txBody>
          <a:bodyPr/>
          <a:lstStyle/>
          <a:p>
            <a:endParaRPr lang="en-US" smtClean="0"/>
          </a:p>
        </p:txBody>
      </p:sp>
      <p:sp>
        <p:nvSpPr>
          <p:cNvPr id="91140" name="Espaço Reservado para Número de Slide 3"/>
          <p:cNvSpPr>
            <a:spLocks noGrp="1"/>
          </p:cNvSpPr>
          <p:nvPr>
            <p:ph type="sldNum" sz="quarter" idx="5"/>
          </p:nvPr>
        </p:nvSpPr>
        <p:spPr/>
        <p:txBody>
          <a:bodyPr/>
          <a:lstStyle/>
          <a:p>
            <a:pPr>
              <a:defRPr/>
            </a:pPr>
            <a:fld id="{B515D6E8-5667-4DFD-9EF1-D3B8CFD49F2B}" type="slidenum">
              <a:rPr lang="pt-BR" smtClean="0"/>
              <a:pPr>
                <a:defRPr/>
              </a:pPr>
              <a:t>33</a:t>
            </a:fld>
            <a:endParaRPr lang="pt-BR"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Espaço Reservado para Imagem de Slide 1"/>
          <p:cNvSpPr>
            <a:spLocks noGrp="1" noRot="1" noChangeAspect="1" noTextEdit="1"/>
          </p:cNvSpPr>
          <p:nvPr>
            <p:ph type="sldImg"/>
          </p:nvPr>
        </p:nvSpPr>
        <p:spPr>
          <a:ln/>
        </p:spPr>
      </p:sp>
      <p:sp>
        <p:nvSpPr>
          <p:cNvPr id="87043" name="Espaço Reservado para Anotações 2"/>
          <p:cNvSpPr>
            <a:spLocks noGrp="1"/>
          </p:cNvSpPr>
          <p:nvPr>
            <p:ph type="body" idx="1"/>
          </p:nvPr>
        </p:nvSpPr>
        <p:spPr>
          <a:noFill/>
          <a:ln/>
        </p:spPr>
        <p:txBody>
          <a:bodyPr/>
          <a:lstStyle/>
          <a:p>
            <a:endParaRPr lang="en-US" smtClean="0"/>
          </a:p>
        </p:txBody>
      </p:sp>
      <p:sp>
        <p:nvSpPr>
          <p:cNvPr id="92164" name="Espaço Reservado para Número de Slide 3"/>
          <p:cNvSpPr>
            <a:spLocks noGrp="1"/>
          </p:cNvSpPr>
          <p:nvPr>
            <p:ph type="sldNum" sz="quarter" idx="5"/>
          </p:nvPr>
        </p:nvSpPr>
        <p:spPr/>
        <p:txBody>
          <a:bodyPr/>
          <a:lstStyle/>
          <a:p>
            <a:pPr>
              <a:defRPr/>
            </a:pPr>
            <a:fld id="{387EDCD9-984B-4834-8375-EA7A2457701A}" type="slidenum">
              <a:rPr lang="pt-BR" smtClean="0"/>
              <a:pPr>
                <a:defRPr/>
              </a:pPr>
              <a:t>34</a:t>
            </a:fld>
            <a:endParaRPr lang="pt-BR"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p:txBody>
          <a:bodyPr/>
          <a:lstStyle/>
          <a:p>
            <a:pPr>
              <a:defRPr/>
            </a:pPr>
            <a:fld id="{F8A221E1-C653-4C5A-852A-EC452759AD58}" type="slidenum">
              <a:rPr lang="pt-BR" smtClean="0"/>
              <a:pPr>
                <a:defRPr/>
              </a:pPr>
              <a:t>35</a:t>
            </a:fld>
            <a:endParaRPr lang="pt-BR" smtClean="0"/>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Rot="1" noChangeAspect="1" noChangeArrowheads="1" noTextEdit="1"/>
          </p:cNvSpPr>
          <p:nvPr>
            <p:ph type="sldImg"/>
          </p:nvPr>
        </p:nvSpPr>
        <p:spPr>
          <a:ln/>
        </p:spPr>
      </p:sp>
      <p:sp>
        <p:nvSpPr>
          <p:cNvPr id="89091"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Rot="1" noChangeAspect="1" noChangeArrowheads="1" noTextEdit="1"/>
          </p:cNvSpPr>
          <p:nvPr>
            <p:ph type="sldImg"/>
          </p:nvPr>
        </p:nvSpPr>
        <p:spPr>
          <a:ln/>
        </p:spPr>
      </p:sp>
      <p:sp>
        <p:nvSpPr>
          <p:cNvPr id="90115"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Rot="1" noChangeAspect="1" noChangeArrowheads="1" noTextEdit="1"/>
          </p:cNvSpPr>
          <p:nvPr>
            <p:ph type="sldImg"/>
          </p:nvPr>
        </p:nvSpPr>
        <p:spPr>
          <a:ln/>
        </p:spPr>
      </p:sp>
      <p:sp>
        <p:nvSpPr>
          <p:cNvPr id="91139"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p:txBody>
          <a:bodyPr/>
          <a:lstStyle/>
          <a:p>
            <a:pPr>
              <a:defRPr/>
            </a:pPr>
            <a:fld id="{C0950983-73D5-4776-B3BC-E4E55B246C44}" type="slidenum">
              <a:rPr lang="pt-BR" smtClean="0"/>
              <a:pPr>
                <a:defRPr/>
              </a:pPr>
              <a:t>41</a:t>
            </a:fld>
            <a:endParaRPr lang="pt-BR" smtClean="0"/>
          </a:p>
        </p:txBody>
      </p:sp>
      <p:sp>
        <p:nvSpPr>
          <p:cNvPr id="92163" name="Rectangle 2"/>
          <p:cNvSpPr>
            <a:spLocks noGrp="1" noRot="1" noChangeAspect="1" noChangeArrowheads="1" noTextEdit="1"/>
          </p:cNvSpPr>
          <p:nvPr>
            <p:ph type="sldImg"/>
          </p:nvPr>
        </p:nvSpPr>
        <p:spPr>
          <a:ln/>
        </p:spPr>
      </p:sp>
      <p:sp>
        <p:nvSpPr>
          <p:cNvPr id="9216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p:txBody>
          <a:bodyPr/>
          <a:lstStyle/>
          <a:p>
            <a:pPr>
              <a:defRPr/>
            </a:pPr>
            <a:fld id="{672039E3-7843-4DB7-B06D-769E4C13D39D}" type="slidenum">
              <a:rPr lang="pt-BR" smtClean="0"/>
              <a:pPr>
                <a:defRPr/>
              </a:pPr>
              <a:t>6</a:t>
            </a:fld>
            <a:endParaRPr lang="pt-BR" dirty="0" smtClean="0"/>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p:txBody>
          <a:bodyPr/>
          <a:lstStyle/>
          <a:p>
            <a:pPr>
              <a:defRPr/>
            </a:pPr>
            <a:fld id="{39FAD2BB-1374-4C49-9FBB-484B3328040A}" type="slidenum">
              <a:rPr lang="pt-BR" smtClean="0"/>
              <a:pPr>
                <a:defRPr/>
              </a:pPr>
              <a:t>42</a:t>
            </a:fld>
            <a:endParaRPr lang="pt-BR" smtClean="0"/>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p:txBody>
          <a:bodyPr/>
          <a:lstStyle/>
          <a:p>
            <a:pPr>
              <a:defRPr/>
            </a:pPr>
            <a:fld id="{092A63FC-89A0-4F61-AEA5-095776DF2EA1}" type="slidenum">
              <a:rPr lang="pt-BR" smtClean="0"/>
              <a:pPr>
                <a:defRPr/>
              </a:pPr>
              <a:t>43</a:t>
            </a:fld>
            <a:endParaRPr lang="pt-BR" smtClean="0"/>
          </a:p>
        </p:txBody>
      </p:sp>
      <p:sp>
        <p:nvSpPr>
          <p:cNvPr id="94211" name="Rectangle 2"/>
          <p:cNvSpPr>
            <a:spLocks noGrp="1" noRot="1" noChangeAspect="1" noChangeArrowheads="1" noTextEdit="1"/>
          </p:cNvSpPr>
          <p:nvPr>
            <p:ph type="sldImg"/>
          </p:nvPr>
        </p:nvSpPr>
        <p:spPr>
          <a:ln/>
        </p:spPr>
      </p:sp>
      <p:sp>
        <p:nvSpPr>
          <p:cNvPr id="9421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p:txBody>
          <a:bodyPr/>
          <a:lstStyle/>
          <a:p>
            <a:pPr>
              <a:defRPr/>
            </a:pPr>
            <a:fld id="{063FA1C4-4CF9-4D18-8718-41DBC01827EF}" type="slidenum">
              <a:rPr lang="pt-BR" smtClean="0"/>
              <a:pPr>
                <a:defRPr/>
              </a:pPr>
              <a:t>44</a:t>
            </a:fld>
            <a:endParaRPr lang="pt-BR" smtClean="0"/>
          </a:p>
        </p:txBody>
      </p:sp>
      <p:sp>
        <p:nvSpPr>
          <p:cNvPr id="95235" name="Rectangle 2"/>
          <p:cNvSpPr>
            <a:spLocks noGrp="1" noRot="1" noChangeAspect="1" noChangeArrowheads="1" noTextEdit="1"/>
          </p:cNvSpPr>
          <p:nvPr>
            <p:ph type="sldImg"/>
          </p:nvPr>
        </p:nvSpPr>
        <p:spPr>
          <a:ln/>
        </p:spPr>
      </p:sp>
      <p:sp>
        <p:nvSpPr>
          <p:cNvPr id="9523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p:txBody>
          <a:bodyPr/>
          <a:lstStyle/>
          <a:p>
            <a:pPr>
              <a:defRPr/>
            </a:pPr>
            <a:fld id="{E094A061-4137-4288-9342-0959DA4E305B}" type="slidenum">
              <a:rPr lang="pt-BR" smtClean="0"/>
              <a:pPr>
                <a:defRPr/>
              </a:pPr>
              <a:t>45</a:t>
            </a:fld>
            <a:endParaRPr lang="pt-BR" smtClean="0"/>
          </a:p>
        </p:txBody>
      </p:sp>
      <p:sp>
        <p:nvSpPr>
          <p:cNvPr id="96259" name="Rectangle 2"/>
          <p:cNvSpPr>
            <a:spLocks noGrp="1" noRot="1" noChangeAspect="1" noChangeArrowheads="1" noTextEdit="1"/>
          </p:cNvSpPr>
          <p:nvPr>
            <p:ph type="sldImg"/>
          </p:nvPr>
        </p:nvSpPr>
        <p:spPr>
          <a:ln/>
        </p:spPr>
      </p:sp>
      <p:sp>
        <p:nvSpPr>
          <p:cNvPr id="9626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p:txBody>
          <a:bodyPr/>
          <a:lstStyle/>
          <a:p>
            <a:pPr>
              <a:defRPr/>
            </a:pPr>
            <a:fld id="{85B49F46-53E4-4E4C-BBF8-DDB1A2172BF5}" type="slidenum">
              <a:rPr lang="pt-BR" smtClean="0"/>
              <a:pPr>
                <a:defRPr/>
              </a:pPr>
              <a:t>46</a:t>
            </a:fld>
            <a:endParaRPr lang="pt-BR" smtClean="0"/>
          </a:p>
        </p:txBody>
      </p:sp>
      <p:sp>
        <p:nvSpPr>
          <p:cNvPr id="97283" name="Rectangle 2"/>
          <p:cNvSpPr>
            <a:spLocks noGrp="1" noRot="1" noChangeAspect="1" noChangeArrowheads="1" noTextEdit="1"/>
          </p:cNvSpPr>
          <p:nvPr>
            <p:ph type="sldImg"/>
          </p:nvPr>
        </p:nvSpPr>
        <p:spPr>
          <a:ln/>
        </p:spPr>
      </p:sp>
      <p:sp>
        <p:nvSpPr>
          <p:cNvPr id="9728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Rot="1" noChangeAspect="1" noChangeArrowheads="1" noTextEdit="1"/>
          </p:cNvSpPr>
          <p:nvPr>
            <p:ph type="sldImg"/>
          </p:nvPr>
        </p:nvSpPr>
        <p:spPr>
          <a:ln/>
        </p:spPr>
      </p:sp>
      <p:sp>
        <p:nvSpPr>
          <p:cNvPr id="98307"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Rot="1" noChangeAspect="1" noChangeArrowheads="1" noTextEdit="1"/>
          </p:cNvSpPr>
          <p:nvPr>
            <p:ph type="sldImg"/>
          </p:nvPr>
        </p:nvSpPr>
        <p:spPr>
          <a:ln/>
        </p:spPr>
      </p:sp>
      <p:sp>
        <p:nvSpPr>
          <p:cNvPr id="99331"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p:txBody>
          <a:bodyPr/>
          <a:lstStyle/>
          <a:p>
            <a:pPr>
              <a:defRPr/>
            </a:pPr>
            <a:fld id="{920CEA8C-7685-41A2-AB8F-96C23BA939E8}" type="slidenum">
              <a:rPr lang="pt-BR" smtClean="0"/>
              <a:pPr>
                <a:defRPr/>
              </a:pPr>
              <a:t>49</a:t>
            </a:fld>
            <a:endParaRPr lang="pt-BR" smtClean="0"/>
          </a:p>
        </p:txBody>
      </p:sp>
      <p:sp>
        <p:nvSpPr>
          <p:cNvPr id="100355" name="Rectangle 2"/>
          <p:cNvSpPr>
            <a:spLocks noGrp="1" noRot="1" noChangeAspect="1" noChangeArrowheads="1" noTextEdit="1"/>
          </p:cNvSpPr>
          <p:nvPr>
            <p:ph type="sldImg"/>
          </p:nvPr>
        </p:nvSpPr>
        <p:spPr>
          <a:ln/>
        </p:spPr>
      </p:sp>
      <p:sp>
        <p:nvSpPr>
          <p:cNvPr id="10035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p:txBody>
          <a:bodyPr/>
          <a:lstStyle/>
          <a:p>
            <a:pPr>
              <a:defRPr/>
            </a:pPr>
            <a:fld id="{7B918148-6483-46C8-B11D-9211CA2029B2}" type="slidenum">
              <a:rPr lang="pt-BR" smtClean="0"/>
              <a:pPr>
                <a:defRPr/>
              </a:pPr>
              <a:t>7</a:t>
            </a:fld>
            <a:endParaRPr lang="pt-BR" dirty="0" smtClean="0"/>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Rot="1" noChangeAspect="1" noChangeArrowheads="1" noTextEdit="1"/>
          </p:cNvSpPr>
          <p:nvPr>
            <p:ph type="sldImg"/>
          </p:nvPr>
        </p:nvSpPr>
        <p:spPr>
          <a:ln/>
        </p:spPr>
      </p:sp>
      <p:sp>
        <p:nvSpPr>
          <p:cNvPr id="64515"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Rot="1" noChangeAspect="1" noChangeArrowheads="1" noTextEdit="1"/>
          </p:cNvSpPr>
          <p:nvPr>
            <p:ph type="sldImg"/>
          </p:nvPr>
        </p:nvSpPr>
        <p:spPr>
          <a:ln/>
        </p:spPr>
      </p:sp>
      <p:sp>
        <p:nvSpPr>
          <p:cNvPr id="65539"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Rot="1" noChangeAspect="1" noChangeArrowheads="1" noTextEdit="1"/>
          </p:cNvSpPr>
          <p:nvPr>
            <p:ph type="sldImg"/>
          </p:nvPr>
        </p:nvSpPr>
        <p:spPr>
          <a:ln/>
        </p:spPr>
      </p:sp>
      <p:sp>
        <p:nvSpPr>
          <p:cNvPr id="66563"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Rot="1" noChangeAspect="1" noChangeArrowheads="1" noTextEdit="1"/>
          </p:cNvSpPr>
          <p:nvPr>
            <p:ph type="sldImg"/>
          </p:nvPr>
        </p:nvSpPr>
        <p:spPr>
          <a:ln/>
        </p:spPr>
      </p:sp>
      <p:sp>
        <p:nvSpPr>
          <p:cNvPr id="67587"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Rot="1" noChangeAspect="1" noChangeArrowheads="1" noTextEdit="1"/>
          </p:cNvSpPr>
          <p:nvPr>
            <p:ph type="sldImg"/>
          </p:nvPr>
        </p:nvSpPr>
        <p:spPr>
          <a:ln/>
        </p:spPr>
      </p:sp>
      <p:sp>
        <p:nvSpPr>
          <p:cNvPr id="68611"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grpSp>
        <p:nvGrpSpPr>
          <p:cNvPr id="4" name="Group 1031"/>
          <p:cNvGrpSpPr>
            <a:grpSpLocks/>
          </p:cNvGrpSpPr>
          <p:nvPr/>
        </p:nvGrpSpPr>
        <p:grpSpPr bwMode="auto">
          <a:xfrm>
            <a:off x="228600" y="2889250"/>
            <a:ext cx="8610600" cy="201613"/>
            <a:chOff x="144" y="1680"/>
            <a:chExt cx="5424" cy="144"/>
          </a:xfrm>
        </p:grpSpPr>
        <p:sp>
          <p:nvSpPr>
            <p:cNvPr id="5" name="Rectangle 1032"/>
            <p:cNvSpPr>
              <a:spLocks noChangeArrowheads="1"/>
            </p:cNvSpPr>
            <p:nvPr userDrawn="1"/>
          </p:nvSpPr>
          <p:spPr bwMode="auto">
            <a:xfrm>
              <a:off x="144" y="1680"/>
              <a:ext cx="1808" cy="144"/>
            </a:xfrm>
            <a:prstGeom prst="rect">
              <a:avLst/>
            </a:prstGeom>
            <a:solidFill>
              <a:schemeClr val="bg2"/>
            </a:solidFill>
            <a:ln w="9525">
              <a:noFill/>
              <a:miter lim="800000"/>
              <a:headEnd/>
              <a:tailEnd/>
            </a:ln>
            <a:effectLst/>
          </p:spPr>
          <p:txBody>
            <a:bodyPr wrap="none" anchor="ctr"/>
            <a:lstStyle/>
            <a:p>
              <a:pPr>
                <a:defRPr/>
              </a:pPr>
              <a:endParaRPr lang="pt-BR">
                <a:cs typeface="+mn-cs"/>
              </a:endParaRPr>
            </a:p>
          </p:txBody>
        </p:sp>
        <p:sp>
          <p:nvSpPr>
            <p:cNvPr id="6" name="Rectangle 1033"/>
            <p:cNvSpPr>
              <a:spLocks noChangeArrowheads="1"/>
            </p:cNvSpPr>
            <p:nvPr userDrawn="1"/>
          </p:nvSpPr>
          <p:spPr bwMode="auto">
            <a:xfrm>
              <a:off x="1952" y="1680"/>
              <a:ext cx="1808" cy="144"/>
            </a:xfrm>
            <a:prstGeom prst="rect">
              <a:avLst/>
            </a:prstGeom>
            <a:solidFill>
              <a:schemeClr val="accent1"/>
            </a:solidFill>
            <a:ln w="9525">
              <a:noFill/>
              <a:miter lim="800000"/>
              <a:headEnd/>
              <a:tailEnd/>
            </a:ln>
            <a:effectLst/>
          </p:spPr>
          <p:txBody>
            <a:bodyPr wrap="none" anchor="ctr"/>
            <a:lstStyle/>
            <a:p>
              <a:pPr>
                <a:defRPr/>
              </a:pPr>
              <a:endParaRPr lang="pt-BR">
                <a:cs typeface="+mn-cs"/>
              </a:endParaRPr>
            </a:p>
          </p:txBody>
        </p:sp>
        <p:sp>
          <p:nvSpPr>
            <p:cNvPr id="7" name="Rectangle 1034"/>
            <p:cNvSpPr>
              <a:spLocks noChangeArrowheads="1"/>
            </p:cNvSpPr>
            <p:nvPr userDrawn="1"/>
          </p:nvSpPr>
          <p:spPr bwMode="auto">
            <a:xfrm>
              <a:off x="3760" y="1680"/>
              <a:ext cx="1808" cy="144"/>
            </a:xfrm>
            <a:prstGeom prst="rect">
              <a:avLst/>
            </a:prstGeom>
            <a:solidFill>
              <a:schemeClr val="tx2"/>
            </a:solidFill>
            <a:ln w="9525">
              <a:noFill/>
              <a:miter lim="800000"/>
              <a:headEnd/>
              <a:tailEnd/>
            </a:ln>
            <a:effectLst/>
          </p:spPr>
          <p:txBody>
            <a:bodyPr wrap="none" anchor="ctr"/>
            <a:lstStyle/>
            <a:p>
              <a:pPr>
                <a:defRPr/>
              </a:pPr>
              <a:endParaRPr lang="pt-BR">
                <a:cs typeface="+mn-cs"/>
              </a:endParaRPr>
            </a:p>
          </p:txBody>
        </p:sp>
      </p:grpSp>
      <p:sp>
        <p:nvSpPr>
          <p:cNvPr id="63490" name="Rectangle 1026"/>
          <p:cNvSpPr>
            <a:spLocks noGrp="1" noChangeArrowheads="1"/>
          </p:cNvSpPr>
          <p:nvPr>
            <p:ph type="ctrTitle"/>
          </p:nvPr>
        </p:nvSpPr>
        <p:spPr>
          <a:xfrm>
            <a:off x="685800" y="685800"/>
            <a:ext cx="7772400" cy="2127250"/>
          </a:xfrm>
        </p:spPr>
        <p:txBody>
          <a:bodyPr/>
          <a:lstStyle>
            <a:lvl1pPr algn="ctr">
              <a:defRPr sz="5800"/>
            </a:lvl1pPr>
          </a:lstStyle>
          <a:p>
            <a:r>
              <a:rPr lang="pt-BR"/>
              <a:t>Clique para editar o estilo do título mestre</a:t>
            </a:r>
          </a:p>
        </p:txBody>
      </p:sp>
      <p:sp>
        <p:nvSpPr>
          <p:cNvPr id="63491" name="Rectangle 1027"/>
          <p:cNvSpPr>
            <a:spLocks noGrp="1" noChangeArrowheads="1"/>
          </p:cNvSpPr>
          <p:nvPr>
            <p:ph type="subTitle" idx="1"/>
          </p:nvPr>
        </p:nvSpPr>
        <p:spPr>
          <a:xfrm>
            <a:off x="1371600" y="3270250"/>
            <a:ext cx="6400800" cy="2209800"/>
          </a:xfrm>
        </p:spPr>
        <p:txBody>
          <a:bodyPr/>
          <a:lstStyle>
            <a:lvl1pPr marL="0" indent="0" algn="ctr">
              <a:buFont typeface="Wingdings" pitchFamily="2" charset="2"/>
              <a:buNone/>
              <a:defRPr sz="3000"/>
            </a:lvl1pPr>
          </a:lstStyle>
          <a:p>
            <a:r>
              <a:rPr lang="pt-BR"/>
              <a:t>Clique para editar o estilo do subtítulo mestre</a:t>
            </a:r>
          </a:p>
        </p:txBody>
      </p:sp>
      <p:sp>
        <p:nvSpPr>
          <p:cNvPr id="8" name="Rectangle 1028"/>
          <p:cNvSpPr>
            <a:spLocks noGrp="1" noChangeArrowheads="1"/>
          </p:cNvSpPr>
          <p:nvPr>
            <p:ph type="dt" sz="half" idx="10"/>
          </p:nvPr>
        </p:nvSpPr>
        <p:spPr/>
        <p:txBody>
          <a:bodyPr/>
          <a:lstStyle>
            <a:lvl1pPr>
              <a:defRPr/>
            </a:lvl1pPr>
          </a:lstStyle>
          <a:p>
            <a:pPr>
              <a:defRPr/>
            </a:pPr>
            <a:endParaRPr lang="pt-BR"/>
          </a:p>
        </p:txBody>
      </p:sp>
      <p:sp>
        <p:nvSpPr>
          <p:cNvPr id="9" name="Rectangle 1029"/>
          <p:cNvSpPr>
            <a:spLocks noGrp="1" noChangeArrowheads="1"/>
          </p:cNvSpPr>
          <p:nvPr>
            <p:ph type="ftr" sz="quarter" idx="11"/>
          </p:nvPr>
        </p:nvSpPr>
        <p:spPr/>
        <p:txBody>
          <a:bodyPr/>
          <a:lstStyle>
            <a:lvl1pPr>
              <a:defRPr/>
            </a:lvl1pPr>
          </a:lstStyle>
          <a:p>
            <a:pPr>
              <a:defRPr/>
            </a:pPr>
            <a:endParaRPr lang="pt-BR"/>
          </a:p>
        </p:txBody>
      </p:sp>
      <p:sp>
        <p:nvSpPr>
          <p:cNvPr id="10" name="Rectangle 1030"/>
          <p:cNvSpPr>
            <a:spLocks noGrp="1" noChangeArrowheads="1"/>
          </p:cNvSpPr>
          <p:nvPr>
            <p:ph type="sldNum" sz="quarter" idx="12"/>
          </p:nvPr>
        </p:nvSpPr>
        <p:spPr/>
        <p:txBody>
          <a:bodyPr/>
          <a:lstStyle>
            <a:lvl1pPr>
              <a:defRPr/>
            </a:lvl1pPr>
          </a:lstStyle>
          <a:p>
            <a:pPr>
              <a:defRPr/>
            </a:pPr>
            <a:fld id="{70F43129-8509-4687-A30A-A253ABCDB108}" type="slidenum">
              <a:rPr lang="pt-BR"/>
              <a:pPr>
                <a:defRPr/>
              </a:pPr>
              <a:t>‹nº›</a:t>
            </a:fld>
            <a:endParaRPr lang="pt-B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Rectangle 4"/>
          <p:cNvSpPr>
            <a:spLocks noGrp="1" noChangeArrowheads="1"/>
          </p:cNvSpPr>
          <p:nvPr>
            <p:ph type="dt" sz="half" idx="10"/>
          </p:nvPr>
        </p:nvSpPr>
        <p:spPr>
          <a:ln/>
        </p:spPr>
        <p:txBody>
          <a:bodyPr/>
          <a:lstStyle>
            <a:lvl1pPr>
              <a:defRPr/>
            </a:lvl1pPr>
          </a:lstStyle>
          <a:p>
            <a:pPr>
              <a:defRPr/>
            </a:pPr>
            <a:endParaRPr lang="pt-BR"/>
          </a:p>
        </p:txBody>
      </p:sp>
      <p:sp>
        <p:nvSpPr>
          <p:cNvPr id="5" name="Rectangle 5"/>
          <p:cNvSpPr>
            <a:spLocks noGrp="1" noChangeArrowheads="1"/>
          </p:cNvSpPr>
          <p:nvPr>
            <p:ph type="ftr" sz="quarter" idx="11"/>
          </p:nvPr>
        </p:nvSpPr>
        <p:spPr>
          <a:ln/>
        </p:spPr>
        <p:txBody>
          <a:bodyPr/>
          <a:lstStyle>
            <a:lvl1pPr>
              <a:defRPr/>
            </a:lvl1pPr>
          </a:lstStyle>
          <a:p>
            <a:pPr>
              <a:defRPr/>
            </a:pPr>
            <a:endParaRPr lang="pt-BR"/>
          </a:p>
        </p:txBody>
      </p:sp>
      <p:sp>
        <p:nvSpPr>
          <p:cNvPr id="6" name="Rectangle 6"/>
          <p:cNvSpPr>
            <a:spLocks noGrp="1" noChangeArrowheads="1"/>
          </p:cNvSpPr>
          <p:nvPr>
            <p:ph type="sldNum" sz="quarter" idx="12"/>
          </p:nvPr>
        </p:nvSpPr>
        <p:spPr>
          <a:ln/>
        </p:spPr>
        <p:txBody>
          <a:bodyPr/>
          <a:lstStyle>
            <a:lvl1pPr>
              <a:defRPr/>
            </a:lvl1pPr>
          </a:lstStyle>
          <a:p>
            <a:pPr>
              <a:defRPr/>
            </a:pPr>
            <a:fld id="{77378D89-4D9C-40CA-8C3A-D60F046E7055}" type="slidenum">
              <a:rPr lang="pt-BR"/>
              <a:pPr>
                <a:defRPr/>
              </a:pPr>
              <a:t>‹nº›</a:t>
            </a:fld>
            <a:endParaRPr lang="pt-B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7813"/>
            <a:ext cx="2057400" cy="5853112"/>
          </a:xfrm>
        </p:spPr>
        <p:txBody>
          <a:bodyPr vert="eaVert"/>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a:xfrm>
            <a:off x="457200" y="277813"/>
            <a:ext cx="6019800" cy="5853112"/>
          </a:xfrm>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Rectangle 4"/>
          <p:cNvSpPr>
            <a:spLocks noGrp="1" noChangeArrowheads="1"/>
          </p:cNvSpPr>
          <p:nvPr>
            <p:ph type="dt" sz="half" idx="10"/>
          </p:nvPr>
        </p:nvSpPr>
        <p:spPr>
          <a:ln/>
        </p:spPr>
        <p:txBody>
          <a:bodyPr/>
          <a:lstStyle>
            <a:lvl1pPr>
              <a:defRPr/>
            </a:lvl1pPr>
          </a:lstStyle>
          <a:p>
            <a:pPr>
              <a:defRPr/>
            </a:pPr>
            <a:endParaRPr lang="pt-BR"/>
          </a:p>
        </p:txBody>
      </p:sp>
      <p:sp>
        <p:nvSpPr>
          <p:cNvPr id="5" name="Rectangle 5"/>
          <p:cNvSpPr>
            <a:spLocks noGrp="1" noChangeArrowheads="1"/>
          </p:cNvSpPr>
          <p:nvPr>
            <p:ph type="ftr" sz="quarter" idx="11"/>
          </p:nvPr>
        </p:nvSpPr>
        <p:spPr>
          <a:ln/>
        </p:spPr>
        <p:txBody>
          <a:bodyPr/>
          <a:lstStyle>
            <a:lvl1pPr>
              <a:defRPr/>
            </a:lvl1pPr>
          </a:lstStyle>
          <a:p>
            <a:pPr>
              <a:defRPr/>
            </a:pPr>
            <a:endParaRPr lang="pt-BR"/>
          </a:p>
        </p:txBody>
      </p:sp>
      <p:sp>
        <p:nvSpPr>
          <p:cNvPr id="6" name="Rectangle 6"/>
          <p:cNvSpPr>
            <a:spLocks noGrp="1" noChangeArrowheads="1"/>
          </p:cNvSpPr>
          <p:nvPr>
            <p:ph type="sldNum" sz="quarter" idx="12"/>
          </p:nvPr>
        </p:nvSpPr>
        <p:spPr>
          <a:ln/>
        </p:spPr>
        <p:txBody>
          <a:bodyPr/>
          <a:lstStyle>
            <a:lvl1pPr>
              <a:defRPr/>
            </a:lvl1pPr>
          </a:lstStyle>
          <a:p>
            <a:pPr>
              <a:defRPr/>
            </a:pPr>
            <a:fld id="{0C84CFA1-F0F6-4AA0-85D8-BBB0ADDF71F9}" type="slidenum">
              <a:rPr lang="pt-BR"/>
              <a:pPr>
                <a:defRPr/>
              </a:pPr>
              <a:t>‹nº›</a:t>
            </a:fld>
            <a:endParaRPr lang="pt-B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údo">
    <p:spTree>
      <p:nvGrpSpPr>
        <p:cNvPr id="1" name=""/>
        <p:cNvGrpSpPr/>
        <p:nvPr/>
      </p:nvGrpSpPr>
      <p:grpSpPr>
        <a:xfrm>
          <a:off x="0" y="0"/>
          <a:ext cx="0" cy="0"/>
          <a:chOff x="0" y="0"/>
          <a:chExt cx="0" cy="0"/>
        </a:xfrm>
      </p:grpSpPr>
      <p:sp>
        <p:nvSpPr>
          <p:cNvPr id="2" name="Espaço Reservado para Conteúdo 1"/>
          <p:cNvSpPr>
            <a:spLocks noGrp="1"/>
          </p:cNvSpPr>
          <p:nvPr>
            <p:ph/>
          </p:nvPr>
        </p:nvSpPr>
        <p:spPr>
          <a:xfrm>
            <a:off x="457200" y="277813"/>
            <a:ext cx="8229600" cy="5853112"/>
          </a:xfrm>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3" name="Rectangle 4"/>
          <p:cNvSpPr>
            <a:spLocks noGrp="1" noChangeArrowheads="1"/>
          </p:cNvSpPr>
          <p:nvPr>
            <p:ph type="dt" sz="half" idx="10"/>
          </p:nvPr>
        </p:nvSpPr>
        <p:spPr>
          <a:ln/>
        </p:spPr>
        <p:txBody>
          <a:bodyPr/>
          <a:lstStyle>
            <a:lvl1pPr>
              <a:defRPr/>
            </a:lvl1pPr>
          </a:lstStyle>
          <a:p>
            <a:pPr>
              <a:defRPr/>
            </a:pPr>
            <a:endParaRPr lang="pt-BR"/>
          </a:p>
        </p:txBody>
      </p:sp>
      <p:sp>
        <p:nvSpPr>
          <p:cNvPr id="4" name="Rectangle 5"/>
          <p:cNvSpPr>
            <a:spLocks noGrp="1" noChangeArrowheads="1"/>
          </p:cNvSpPr>
          <p:nvPr>
            <p:ph type="ftr" sz="quarter" idx="11"/>
          </p:nvPr>
        </p:nvSpPr>
        <p:spPr>
          <a:ln/>
        </p:spPr>
        <p:txBody>
          <a:bodyPr/>
          <a:lstStyle>
            <a:lvl1pPr>
              <a:defRPr/>
            </a:lvl1pPr>
          </a:lstStyle>
          <a:p>
            <a:pPr>
              <a:defRPr/>
            </a:pPr>
            <a:endParaRPr lang="pt-BR"/>
          </a:p>
        </p:txBody>
      </p:sp>
      <p:sp>
        <p:nvSpPr>
          <p:cNvPr id="5" name="Rectangle 6"/>
          <p:cNvSpPr>
            <a:spLocks noGrp="1" noChangeArrowheads="1"/>
          </p:cNvSpPr>
          <p:nvPr>
            <p:ph type="sldNum" sz="quarter" idx="12"/>
          </p:nvPr>
        </p:nvSpPr>
        <p:spPr>
          <a:ln/>
        </p:spPr>
        <p:txBody>
          <a:bodyPr/>
          <a:lstStyle>
            <a:lvl1pPr>
              <a:defRPr/>
            </a:lvl1pPr>
          </a:lstStyle>
          <a:p>
            <a:pPr>
              <a:defRPr/>
            </a:pPr>
            <a:fld id="{C1B56B54-67A2-4B50-91A3-435EAC9F9E09}" type="slidenum">
              <a:rPr lang="pt-BR"/>
              <a:pPr>
                <a:defRPr/>
              </a:pPr>
              <a:t>‹nº›</a:t>
            </a:fld>
            <a:endParaRPr lang="pt-B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ítulo, texto e conteúd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7813"/>
            <a:ext cx="8229600" cy="1139825"/>
          </a:xfrm>
        </p:spPr>
        <p:txBody>
          <a:bodyPr/>
          <a:lstStyle/>
          <a:p>
            <a:r>
              <a:rPr lang="pt-BR" smtClean="0"/>
              <a:t>Clique para editar o estilo do título mestre</a:t>
            </a:r>
            <a:endParaRPr lang="pt-BR"/>
          </a:p>
        </p:txBody>
      </p:sp>
      <p:sp>
        <p:nvSpPr>
          <p:cNvPr id="3" name="Espaço Reservado para Texto 2"/>
          <p:cNvSpPr>
            <a:spLocks noGrp="1"/>
          </p:cNvSpPr>
          <p:nvPr>
            <p:ph type="body" sz="half" idx="1"/>
          </p:nvPr>
        </p:nvSpPr>
        <p:spPr>
          <a:xfrm>
            <a:off x="457200" y="1600200"/>
            <a:ext cx="4038600" cy="4530725"/>
          </a:xfrm>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8200" y="1600200"/>
            <a:ext cx="4038600" cy="4530725"/>
          </a:xfrm>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Rectangle 4"/>
          <p:cNvSpPr>
            <a:spLocks noGrp="1" noChangeArrowheads="1"/>
          </p:cNvSpPr>
          <p:nvPr>
            <p:ph type="dt" sz="half" idx="10"/>
          </p:nvPr>
        </p:nvSpPr>
        <p:spPr>
          <a:ln/>
        </p:spPr>
        <p:txBody>
          <a:bodyPr/>
          <a:lstStyle>
            <a:lvl1pPr>
              <a:defRPr/>
            </a:lvl1pPr>
          </a:lstStyle>
          <a:p>
            <a:pPr>
              <a:defRPr/>
            </a:pPr>
            <a:endParaRPr lang="pt-BR"/>
          </a:p>
        </p:txBody>
      </p:sp>
      <p:sp>
        <p:nvSpPr>
          <p:cNvPr id="6" name="Rectangle 5"/>
          <p:cNvSpPr>
            <a:spLocks noGrp="1" noChangeArrowheads="1"/>
          </p:cNvSpPr>
          <p:nvPr>
            <p:ph type="ftr" sz="quarter" idx="11"/>
          </p:nvPr>
        </p:nvSpPr>
        <p:spPr>
          <a:ln/>
        </p:spPr>
        <p:txBody>
          <a:bodyPr/>
          <a:lstStyle>
            <a:lvl1pPr>
              <a:defRPr/>
            </a:lvl1pPr>
          </a:lstStyle>
          <a:p>
            <a:pPr>
              <a:defRPr/>
            </a:pPr>
            <a:endParaRPr lang="pt-BR"/>
          </a:p>
        </p:txBody>
      </p:sp>
      <p:sp>
        <p:nvSpPr>
          <p:cNvPr id="7" name="Rectangle 6"/>
          <p:cNvSpPr>
            <a:spLocks noGrp="1" noChangeArrowheads="1"/>
          </p:cNvSpPr>
          <p:nvPr>
            <p:ph type="sldNum" sz="quarter" idx="12"/>
          </p:nvPr>
        </p:nvSpPr>
        <p:spPr>
          <a:ln/>
        </p:spPr>
        <p:txBody>
          <a:bodyPr/>
          <a:lstStyle>
            <a:lvl1pPr>
              <a:defRPr/>
            </a:lvl1pPr>
          </a:lstStyle>
          <a:p>
            <a:pPr>
              <a:defRPr/>
            </a:pPr>
            <a:fld id="{B912D01C-BAAC-4CEA-9033-426652D926DB}" type="slidenum">
              <a:rPr lang="pt-BR"/>
              <a:pPr>
                <a:defRPr/>
              </a:pPr>
              <a:t>‹nº›</a:t>
            </a:fld>
            <a:endParaRPr lang="pt-B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bl" preserve="1">
  <p:cSld name="Título e tabel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7813"/>
            <a:ext cx="8229600" cy="1139825"/>
          </a:xfrm>
        </p:spPr>
        <p:txBody>
          <a:bodyPr/>
          <a:lstStyle/>
          <a:p>
            <a:r>
              <a:rPr lang="pt-BR" smtClean="0"/>
              <a:t>Clique para editar o estilo do título mestre</a:t>
            </a:r>
            <a:endParaRPr lang="pt-BR"/>
          </a:p>
        </p:txBody>
      </p:sp>
      <p:sp>
        <p:nvSpPr>
          <p:cNvPr id="3" name="Espaço Reservado para Tabela 2"/>
          <p:cNvSpPr>
            <a:spLocks noGrp="1"/>
          </p:cNvSpPr>
          <p:nvPr>
            <p:ph type="tbl" idx="1"/>
          </p:nvPr>
        </p:nvSpPr>
        <p:spPr>
          <a:xfrm>
            <a:off x="457200" y="1600200"/>
            <a:ext cx="8229600" cy="4530725"/>
          </a:xfrm>
        </p:spPr>
        <p:txBody>
          <a:bodyPr/>
          <a:lstStyle/>
          <a:p>
            <a:pPr lvl="0"/>
            <a:endParaRPr lang="pt-BR"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pt-BR"/>
          </a:p>
        </p:txBody>
      </p:sp>
      <p:sp>
        <p:nvSpPr>
          <p:cNvPr id="5" name="Rectangle 5"/>
          <p:cNvSpPr>
            <a:spLocks noGrp="1" noChangeArrowheads="1"/>
          </p:cNvSpPr>
          <p:nvPr>
            <p:ph type="ftr" sz="quarter" idx="11"/>
          </p:nvPr>
        </p:nvSpPr>
        <p:spPr>
          <a:ln/>
        </p:spPr>
        <p:txBody>
          <a:bodyPr/>
          <a:lstStyle>
            <a:lvl1pPr>
              <a:defRPr/>
            </a:lvl1pPr>
          </a:lstStyle>
          <a:p>
            <a:pPr>
              <a:defRPr/>
            </a:pPr>
            <a:endParaRPr lang="pt-BR"/>
          </a:p>
        </p:txBody>
      </p:sp>
      <p:sp>
        <p:nvSpPr>
          <p:cNvPr id="6" name="Rectangle 6"/>
          <p:cNvSpPr>
            <a:spLocks noGrp="1" noChangeArrowheads="1"/>
          </p:cNvSpPr>
          <p:nvPr>
            <p:ph type="sldNum" sz="quarter" idx="12"/>
          </p:nvPr>
        </p:nvSpPr>
        <p:spPr>
          <a:ln/>
        </p:spPr>
        <p:txBody>
          <a:bodyPr/>
          <a:lstStyle>
            <a:lvl1pPr>
              <a:defRPr/>
            </a:lvl1pPr>
          </a:lstStyle>
          <a:p>
            <a:pPr>
              <a:defRPr/>
            </a:pPr>
            <a:fld id="{1931B043-47ED-4803-AD74-4104A81C81E2}" type="slidenum">
              <a:rPr lang="pt-BR"/>
              <a:pPr>
                <a:defRPr/>
              </a:pPr>
              <a:t>‹nº›</a:t>
            </a:fld>
            <a:endParaRPr lang="pt-B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BR" smtClean="0"/>
              <a:t>Clique para editar o estilo do título mestre</a:t>
            </a:r>
            <a:endParaRPr lang="pt-BR"/>
          </a:p>
        </p:txBody>
      </p:sp>
      <p:sp>
        <p:nvSpPr>
          <p:cNvPr id="3" name="Subtítu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pt-BR" smtClean="0"/>
              <a:t>Clique para editar o estilo do subtítulo mestre</a:t>
            </a:r>
            <a:endParaRPr lang="pt-BR"/>
          </a:p>
        </p:txBody>
      </p:sp>
      <p:sp>
        <p:nvSpPr>
          <p:cNvPr id="4" name="Rectangle 4"/>
          <p:cNvSpPr>
            <a:spLocks noGrp="1" noChangeArrowheads="1"/>
          </p:cNvSpPr>
          <p:nvPr>
            <p:ph type="dt" sz="half" idx="10"/>
          </p:nvPr>
        </p:nvSpPr>
        <p:spPr>
          <a:ln/>
        </p:spPr>
        <p:txBody>
          <a:bodyPr/>
          <a:lstStyle>
            <a:lvl1pPr>
              <a:defRPr/>
            </a:lvl1pPr>
          </a:lstStyle>
          <a:p>
            <a:pPr>
              <a:defRPr/>
            </a:pPr>
            <a:endParaRPr lang="pt-BR"/>
          </a:p>
        </p:txBody>
      </p:sp>
      <p:sp>
        <p:nvSpPr>
          <p:cNvPr id="5" name="Rectangle 5"/>
          <p:cNvSpPr>
            <a:spLocks noGrp="1" noChangeArrowheads="1"/>
          </p:cNvSpPr>
          <p:nvPr>
            <p:ph type="ftr" sz="quarter" idx="11"/>
          </p:nvPr>
        </p:nvSpPr>
        <p:spPr>
          <a:ln/>
        </p:spPr>
        <p:txBody>
          <a:bodyPr/>
          <a:lstStyle>
            <a:lvl1pPr>
              <a:defRPr/>
            </a:lvl1pPr>
          </a:lstStyle>
          <a:p>
            <a:pPr>
              <a:defRPr/>
            </a:pPr>
            <a:endParaRPr lang="pt-BR"/>
          </a:p>
        </p:txBody>
      </p:sp>
      <p:sp>
        <p:nvSpPr>
          <p:cNvPr id="6" name="Rectangle 6"/>
          <p:cNvSpPr>
            <a:spLocks noGrp="1" noChangeArrowheads="1"/>
          </p:cNvSpPr>
          <p:nvPr>
            <p:ph type="sldNum" sz="quarter" idx="12"/>
          </p:nvPr>
        </p:nvSpPr>
        <p:spPr>
          <a:ln/>
        </p:spPr>
        <p:txBody>
          <a:bodyPr/>
          <a:lstStyle>
            <a:lvl1pPr>
              <a:defRPr/>
            </a:lvl1pPr>
          </a:lstStyle>
          <a:p>
            <a:pPr>
              <a:defRPr/>
            </a:pPr>
            <a:fld id="{139CAEF7-EB59-493C-B820-E2A235031597}" type="slidenum">
              <a:rPr lang="pt-BR"/>
              <a:pPr>
                <a:defRPr/>
              </a:pPr>
              <a:t>‹nº›</a:t>
            </a:fld>
            <a:endParaRPr lang="pt-B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Conteúdo 2"/>
          <p:cNvSpPr>
            <a:spLocks noGrp="1"/>
          </p:cNvSpPr>
          <p:nvPr>
            <p:ph idx="1"/>
          </p:nvPr>
        </p:nvSpPr>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Rectangle 4"/>
          <p:cNvSpPr>
            <a:spLocks noGrp="1" noChangeArrowheads="1"/>
          </p:cNvSpPr>
          <p:nvPr>
            <p:ph type="dt" sz="half" idx="10"/>
          </p:nvPr>
        </p:nvSpPr>
        <p:spPr>
          <a:ln/>
        </p:spPr>
        <p:txBody>
          <a:bodyPr/>
          <a:lstStyle>
            <a:lvl1pPr>
              <a:defRPr/>
            </a:lvl1pPr>
          </a:lstStyle>
          <a:p>
            <a:pPr>
              <a:defRPr/>
            </a:pPr>
            <a:endParaRPr lang="pt-BR"/>
          </a:p>
        </p:txBody>
      </p:sp>
      <p:sp>
        <p:nvSpPr>
          <p:cNvPr id="5" name="Rectangle 5"/>
          <p:cNvSpPr>
            <a:spLocks noGrp="1" noChangeArrowheads="1"/>
          </p:cNvSpPr>
          <p:nvPr>
            <p:ph type="ftr" sz="quarter" idx="11"/>
          </p:nvPr>
        </p:nvSpPr>
        <p:spPr>
          <a:ln/>
        </p:spPr>
        <p:txBody>
          <a:bodyPr/>
          <a:lstStyle>
            <a:lvl1pPr>
              <a:defRPr/>
            </a:lvl1pPr>
          </a:lstStyle>
          <a:p>
            <a:pPr>
              <a:defRPr/>
            </a:pPr>
            <a:endParaRPr lang="pt-BR"/>
          </a:p>
        </p:txBody>
      </p:sp>
      <p:sp>
        <p:nvSpPr>
          <p:cNvPr id="6" name="Rectangle 6"/>
          <p:cNvSpPr>
            <a:spLocks noGrp="1" noChangeArrowheads="1"/>
          </p:cNvSpPr>
          <p:nvPr>
            <p:ph type="sldNum" sz="quarter" idx="12"/>
          </p:nvPr>
        </p:nvSpPr>
        <p:spPr>
          <a:ln/>
        </p:spPr>
        <p:txBody>
          <a:bodyPr/>
          <a:lstStyle>
            <a:lvl1pPr>
              <a:defRPr/>
            </a:lvl1pPr>
          </a:lstStyle>
          <a:p>
            <a:pPr>
              <a:defRPr/>
            </a:pPr>
            <a:fld id="{82396AE1-582E-4614-9442-877AE6EF117A}" type="slidenum">
              <a:rPr lang="pt-BR"/>
              <a:pPr>
                <a:defRPr/>
              </a:pPr>
              <a:t>‹nº›</a:t>
            </a:fld>
            <a:endParaRPr lang="pt-B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pt-BR" smtClean="0"/>
              <a:t>Clique para editar os estilos do texto mestre</a:t>
            </a:r>
          </a:p>
        </p:txBody>
      </p:sp>
      <p:sp>
        <p:nvSpPr>
          <p:cNvPr id="4" name="Rectangle 4"/>
          <p:cNvSpPr>
            <a:spLocks noGrp="1" noChangeArrowheads="1"/>
          </p:cNvSpPr>
          <p:nvPr>
            <p:ph type="dt" sz="half" idx="10"/>
          </p:nvPr>
        </p:nvSpPr>
        <p:spPr>
          <a:ln/>
        </p:spPr>
        <p:txBody>
          <a:bodyPr/>
          <a:lstStyle>
            <a:lvl1pPr>
              <a:defRPr/>
            </a:lvl1pPr>
          </a:lstStyle>
          <a:p>
            <a:pPr>
              <a:defRPr/>
            </a:pPr>
            <a:endParaRPr lang="pt-BR"/>
          </a:p>
        </p:txBody>
      </p:sp>
      <p:sp>
        <p:nvSpPr>
          <p:cNvPr id="5" name="Rectangle 5"/>
          <p:cNvSpPr>
            <a:spLocks noGrp="1" noChangeArrowheads="1"/>
          </p:cNvSpPr>
          <p:nvPr>
            <p:ph type="ftr" sz="quarter" idx="11"/>
          </p:nvPr>
        </p:nvSpPr>
        <p:spPr>
          <a:ln/>
        </p:spPr>
        <p:txBody>
          <a:bodyPr/>
          <a:lstStyle>
            <a:lvl1pPr>
              <a:defRPr/>
            </a:lvl1pPr>
          </a:lstStyle>
          <a:p>
            <a:pPr>
              <a:defRPr/>
            </a:pPr>
            <a:endParaRPr lang="pt-BR"/>
          </a:p>
        </p:txBody>
      </p:sp>
      <p:sp>
        <p:nvSpPr>
          <p:cNvPr id="6" name="Rectangle 6"/>
          <p:cNvSpPr>
            <a:spLocks noGrp="1" noChangeArrowheads="1"/>
          </p:cNvSpPr>
          <p:nvPr>
            <p:ph type="sldNum" sz="quarter" idx="12"/>
          </p:nvPr>
        </p:nvSpPr>
        <p:spPr>
          <a:ln/>
        </p:spPr>
        <p:txBody>
          <a:bodyPr/>
          <a:lstStyle>
            <a:lvl1pPr>
              <a:defRPr/>
            </a:lvl1pPr>
          </a:lstStyle>
          <a:p>
            <a:pPr>
              <a:defRPr/>
            </a:pPr>
            <a:fld id="{CEFAB39E-CEFA-48EF-82B1-B0DD45EEA356}" type="slidenum">
              <a:rPr lang="pt-BR"/>
              <a:pPr>
                <a:defRPr/>
              </a:pPr>
              <a:t>‹nº›</a:t>
            </a:fld>
            <a:endParaRPr lang="pt-B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Conteú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Rectangle 4"/>
          <p:cNvSpPr>
            <a:spLocks noGrp="1" noChangeArrowheads="1"/>
          </p:cNvSpPr>
          <p:nvPr>
            <p:ph type="dt" sz="half" idx="10"/>
          </p:nvPr>
        </p:nvSpPr>
        <p:spPr>
          <a:ln/>
        </p:spPr>
        <p:txBody>
          <a:bodyPr/>
          <a:lstStyle>
            <a:lvl1pPr>
              <a:defRPr/>
            </a:lvl1pPr>
          </a:lstStyle>
          <a:p>
            <a:pPr>
              <a:defRPr/>
            </a:pPr>
            <a:endParaRPr lang="pt-BR"/>
          </a:p>
        </p:txBody>
      </p:sp>
      <p:sp>
        <p:nvSpPr>
          <p:cNvPr id="6" name="Rectangle 5"/>
          <p:cNvSpPr>
            <a:spLocks noGrp="1" noChangeArrowheads="1"/>
          </p:cNvSpPr>
          <p:nvPr>
            <p:ph type="ftr" sz="quarter" idx="11"/>
          </p:nvPr>
        </p:nvSpPr>
        <p:spPr>
          <a:ln/>
        </p:spPr>
        <p:txBody>
          <a:bodyPr/>
          <a:lstStyle>
            <a:lvl1pPr>
              <a:defRPr/>
            </a:lvl1pPr>
          </a:lstStyle>
          <a:p>
            <a:pPr>
              <a:defRPr/>
            </a:pPr>
            <a:endParaRPr lang="pt-BR"/>
          </a:p>
        </p:txBody>
      </p:sp>
      <p:sp>
        <p:nvSpPr>
          <p:cNvPr id="7" name="Rectangle 6"/>
          <p:cNvSpPr>
            <a:spLocks noGrp="1" noChangeArrowheads="1"/>
          </p:cNvSpPr>
          <p:nvPr>
            <p:ph type="sldNum" sz="quarter" idx="12"/>
          </p:nvPr>
        </p:nvSpPr>
        <p:spPr>
          <a:ln/>
        </p:spPr>
        <p:txBody>
          <a:bodyPr/>
          <a:lstStyle>
            <a:lvl1pPr>
              <a:defRPr/>
            </a:lvl1pPr>
          </a:lstStyle>
          <a:p>
            <a:pPr>
              <a:defRPr/>
            </a:pPr>
            <a:fld id="{85C655CE-4D9A-449B-9C1A-BABFCC2BC2E1}" type="slidenum">
              <a:rPr lang="pt-BR"/>
              <a:pPr>
                <a:defRPr/>
              </a:pPr>
              <a:t>‹nº›</a:t>
            </a:fld>
            <a:endParaRPr lang="pt-B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6" name="Espaço Reservado para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Rectangle 4"/>
          <p:cNvSpPr>
            <a:spLocks noGrp="1" noChangeArrowheads="1"/>
          </p:cNvSpPr>
          <p:nvPr>
            <p:ph type="dt" sz="half" idx="10"/>
          </p:nvPr>
        </p:nvSpPr>
        <p:spPr>
          <a:ln/>
        </p:spPr>
        <p:txBody>
          <a:bodyPr/>
          <a:lstStyle>
            <a:lvl1pPr>
              <a:defRPr/>
            </a:lvl1pPr>
          </a:lstStyle>
          <a:p>
            <a:pPr>
              <a:defRPr/>
            </a:pPr>
            <a:endParaRPr lang="pt-BR"/>
          </a:p>
        </p:txBody>
      </p:sp>
      <p:sp>
        <p:nvSpPr>
          <p:cNvPr id="8" name="Rectangle 5"/>
          <p:cNvSpPr>
            <a:spLocks noGrp="1" noChangeArrowheads="1"/>
          </p:cNvSpPr>
          <p:nvPr>
            <p:ph type="ftr" sz="quarter" idx="11"/>
          </p:nvPr>
        </p:nvSpPr>
        <p:spPr>
          <a:ln/>
        </p:spPr>
        <p:txBody>
          <a:bodyPr/>
          <a:lstStyle>
            <a:lvl1pPr>
              <a:defRPr/>
            </a:lvl1pPr>
          </a:lstStyle>
          <a:p>
            <a:pPr>
              <a:defRPr/>
            </a:pPr>
            <a:endParaRPr lang="pt-BR"/>
          </a:p>
        </p:txBody>
      </p:sp>
      <p:sp>
        <p:nvSpPr>
          <p:cNvPr id="9" name="Rectangle 6"/>
          <p:cNvSpPr>
            <a:spLocks noGrp="1" noChangeArrowheads="1"/>
          </p:cNvSpPr>
          <p:nvPr>
            <p:ph type="sldNum" sz="quarter" idx="12"/>
          </p:nvPr>
        </p:nvSpPr>
        <p:spPr>
          <a:ln/>
        </p:spPr>
        <p:txBody>
          <a:bodyPr/>
          <a:lstStyle>
            <a:lvl1pPr>
              <a:defRPr/>
            </a:lvl1pPr>
          </a:lstStyle>
          <a:p>
            <a:pPr>
              <a:defRPr/>
            </a:pPr>
            <a:fld id="{3BE1E727-9A8C-43CD-A322-EC11DE7E8098}" type="slidenum">
              <a:rPr lang="pt-BR"/>
              <a:pPr>
                <a:defRPr/>
              </a:pPr>
              <a:t>‹nº›</a:t>
            </a:fld>
            <a:endParaRPr lang="pt-B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Conteúdo 2"/>
          <p:cNvSpPr>
            <a:spLocks noGrp="1"/>
          </p:cNvSpPr>
          <p:nvPr>
            <p:ph idx="1"/>
          </p:nvPr>
        </p:nvSpPr>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Rectangle 4"/>
          <p:cNvSpPr>
            <a:spLocks noGrp="1" noChangeArrowheads="1"/>
          </p:cNvSpPr>
          <p:nvPr>
            <p:ph type="dt" sz="half" idx="10"/>
          </p:nvPr>
        </p:nvSpPr>
        <p:spPr>
          <a:ln/>
        </p:spPr>
        <p:txBody>
          <a:bodyPr/>
          <a:lstStyle>
            <a:lvl1pPr>
              <a:defRPr/>
            </a:lvl1pPr>
          </a:lstStyle>
          <a:p>
            <a:pPr>
              <a:defRPr/>
            </a:pPr>
            <a:endParaRPr lang="pt-BR"/>
          </a:p>
        </p:txBody>
      </p:sp>
      <p:sp>
        <p:nvSpPr>
          <p:cNvPr id="5" name="Rectangle 5"/>
          <p:cNvSpPr>
            <a:spLocks noGrp="1" noChangeArrowheads="1"/>
          </p:cNvSpPr>
          <p:nvPr>
            <p:ph type="ftr" sz="quarter" idx="11"/>
          </p:nvPr>
        </p:nvSpPr>
        <p:spPr>
          <a:ln/>
        </p:spPr>
        <p:txBody>
          <a:bodyPr/>
          <a:lstStyle>
            <a:lvl1pPr>
              <a:defRPr/>
            </a:lvl1pPr>
          </a:lstStyle>
          <a:p>
            <a:pPr>
              <a:defRPr/>
            </a:pPr>
            <a:endParaRPr lang="pt-BR"/>
          </a:p>
        </p:txBody>
      </p:sp>
      <p:sp>
        <p:nvSpPr>
          <p:cNvPr id="6" name="Rectangle 6"/>
          <p:cNvSpPr>
            <a:spLocks noGrp="1" noChangeArrowheads="1"/>
          </p:cNvSpPr>
          <p:nvPr>
            <p:ph type="sldNum" sz="quarter" idx="12"/>
          </p:nvPr>
        </p:nvSpPr>
        <p:spPr>
          <a:ln/>
        </p:spPr>
        <p:txBody>
          <a:bodyPr/>
          <a:lstStyle>
            <a:lvl1pPr>
              <a:defRPr/>
            </a:lvl1pPr>
          </a:lstStyle>
          <a:p>
            <a:pPr>
              <a:defRPr/>
            </a:pPr>
            <a:fld id="{8A1320C3-D453-4688-995D-A333B0C51940}" type="slidenum">
              <a:rPr lang="pt-BR"/>
              <a:pPr>
                <a:defRPr/>
              </a:pPr>
              <a:t>‹nº›</a:t>
            </a:fld>
            <a:endParaRPr lang="pt-B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Rectangle 4"/>
          <p:cNvSpPr>
            <a:spLocks noGrp="1" noChangeArrowheads="1"/>
          </p:cNvSpPr>
          <p:nvPr>
            <p:ph type="dt" sz="half" idx="10"/>
          </p:nvPr>
        </p:nvSpPr>
        <p:spPr>
          <a:ln/>
        </p:spPr>
        <p:txBody>
          <a:bodyPr/>
          <a:lstStyle>
            <a:lvl1pPr>
              <a:defRPr/>
            </a:lvl1pPr>
          </a:lstStyle>
          <a:p>
            <a:pPr>
              <a:defRPr/>
            </a:pPr>
            <a:endParaRPr lang="pt-BR"/>
          </a:p>
        </p:txBody>
      </p:sp>
      <p:sp>
        <p:nvSpPr>
          <p:cNvPr id="4" name="Rectangle 5"/>
          <p:cNvSpPr>
            <a:spLocks noGrp="1" noChangeArrowheads="1"/>
          </p:cNvSpPr>
          <p:nvPr>
            <p:ph type="ftr" sz="quarter" idx="11"/>
          </p:nvPr>
        </p:nvSpPr>
        <p:spPr>
          <a:ln/>
        </p:spPr>
        <p:txBody>
          <a:bodyPr/>
          <a:lstStyle>
            <a:lvl1pPr>
              <a:defRPr/>
            </a:lvl1pPr>
          </a:lstStyle>
          <a:p>
            <a:pPr>
              <a:defRPr/>
            </a:pPr>
            <a:endParaRPr lang="pt-BR"/>
          </a:p>
        </p:txBody>
      </p:sp>
      <p:sp>
        <p:nvSpPr>
          <p:cNvPr id="5" name="Rectangle 6"/>
          <p:cNvSpPr>
            <a:spLocks noGrp="1" noChangeArrowheads="1"/>
          </p:cNvSpPr>
          <p:nvPr>
            <p:ph type="sldNum" sz="quarter" idx="12"/>
          </p:nvPr>
        </p:nvSpPr>
        <p:spPr>
          <a:ln/>
        </p:spPr>
        <p:txBody>
          <a:bodyPr/>
          <a:lstStyle>
            <a:lvl1pPr>
              <a:defRPr/>
            </a:lvl1pPr>
          </a:lstStyle>
          <a:p>
            <a:pPr>
              <a:defRPr/>
            </a:pPr>
            <a:fld id="{DE73DE73-37ED-4CCF-9759-96F4E3B95867}" type="slidenum">
              <a:rPr lang="pt-BR"/>
              <a:pPr>
                <a:defRPr/>
              </a:pPr>
              <a:t>‹nº›</a:t>
            </a:fld>
            <a:endParaRPr lang="pt-B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pt-BR"/>
          </a:p>
        </p:txBody>
      </p:sp>
      <p:sp>
        <p:nvSpPr>
          <p:cNvPr id="3" name="Rectangle 5"/>
          <p:cNvSpPr>
            <a:spLocks noGrp="1" noChangeArrowheads="1"/>
          </p:cNvSpPr>
          <p:nvPr>
            <p:ph type="ftr" sz="quarter" idx="11"/>
          </p:nvPr>
        </p:nvSpPr>
        <p:spPr>
          <a:ln/>
        </p:spPr>
        <p:txBody>
          <a:bodyPr/>
          <a:lstStyle>
            <a:lvl1pPr>
              <a:defRPr/>
            </a:lvl1pPr>
          </a:lstStyle>
          <a:p>
            <a:pPr>
              <a:defRPr/>
            </a:pPr>
            <a:endParaRPr lang="pt-BR"/>
          </a:p>
        </p:txBody>
      </p:sp>
      <p:sp>
        <p:nvSpPr>
          <p:cNvPr id="4" name="Rectangle 6"/>
          <p:cNvSpPr>
            <a:spLocks noGrp="1" noChangeArrowheads="1"/>
          </p:cNvSpPr>
          <p:nvPr>
            <p:ph type="sldNum" sz="quarter" idx="12"/>
          </p:nvPr>
        </p:nvSpPr>
        <p:spPr>
          <a:ln/>
        </p:spPr>
        <p:txBody>
          <a:bodyPr/>
          <a:lstStyle>
            <a:lvl1pPr>
              <a:defRPr/>
            </a:lvl1pPr>
          </a:lstStyle>
          <a:p>
            <a:pPr>
              <a:defRPr/>
            </a:pPr>
            <a:fld id="{51D333BE-E3EE-4684-A841-DB77DFEDDDDF}" type="slidenum">
              <a:rPr lang="pt-BR"/>
              <a:pPr>
                <a:defRPr/>
              </a:pPr>
              <a:t>‹nº›</a:t>
            </a:fld>
            <a:endParaRPr lang="pt-B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smtClean="0"/>
              <a:t>Clique para editar o estilo do título mestre</a:t>
            </a:r>
            <a:endParaRPr lang="pt-BR"/>
          </a:p>
        </p:txBody>
      </p:sp>
      <p:sp>
        <p:nvSpPr>
          <p:cNvPr id="3" name="Espaço Reservado para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
        <p:nvSpPr>
          <p:cNvPr id="5" name="Rectangle 4"/>
          <p:cNvSpPr>
            <a:spLocks noGrp="1" noChangeArrowheads="1"/>
          </p:cNvSpPr>
          <p:nvPr>
            <p:ph type="dt" sz="half" idx="10"/>
          </p:nvPr>
        </p:nvSpPr>
        <p:spPr>
          <a:ln/>
        </p:spPr>
        <p:txBody>
          <a:bodyPr/>
          <a:lstStyle>
            <a:lvl1pPr>
              <a:defRPr/>
            </a:lvl1pPr>
          </a:lstStyle>
          <a:p>
            <a:pPr>
              <a:defRPr/>
            </a:pPr>
            <a:endParaRPr lang="pt-BR"/>
          </a:p>
        </p:txBody>
      </p:sp>
      <p:sp>
        <p:nvSpPr>
          <p:cNvPr id="6" name="Rectangle 5"/>
          <p:cNvSpPr>
            <a:spLocks noGrp="1" noChangeArrowheads="1"/>
          </p:cNvSpPr>
          <p:nvPr>
            <p:ph type="ftr" sz="quarter" idx="11"/>
          </p:nvPr>
        </p:nvSpPr>
        <p:spPr>
          <a:ln/>
        </p:spPr>
        <p:txBody>
          <a:bodyPr/>
          <a:lstStyle>
            <a:lvl1pPr>
              <a:defRPr/>
            </a:lvl1pPr>
          </a:lstStyle>
          <a:p>
            <a:pPr>
              <a:defRPr/>
            </a:pPr>
            <a:endParaRPr lang="pt-BR"/>
          </a:p>
        </p:txBody>
      </p:sp>
      <p:sp>
        <p:nvSpPr>
          <p:cNvPr id="7" name="Rectangle 6"/>
          <p:cNvSpPr>
            <a:spLocks noGrp="1" noChangeArrowheads="1"/>
          </p:cNvSpPr>
          <p:nvPr>
            <p:ph type="sldNum" sz="quarter" idx="12"/>
          </p:nvPr>
        </p:nvSpPr>
        <p:spPr>
          <a:ln/>
        </p:spPr>
        <p:txBody>
          <a:bodyPr/>
          <a:lstStyle>
            <a:lvl1pPr>
              <a:defRPr/>
            </a:lvl1pPr>
          </a:lstStyle>
          <a:p>
            <a:pPr>
              <a:defRPr/>
            </a:pPr>
            <a:fld id="{9453405E-CBD2-4D09-9CF4-1FB61F24F105}" type="slidenum">
              <a:rPr lang="pt-BR"/>
              <a:pPr>
                <a:defRPr/>
              </a:pPr>
              <a:t>‹nº›</a:t>
            </a:fld>
            <a:endParaRPr lang="pt-B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smtClean="0"/>
              <a:t>Clique para editar o estilo do título mestre</a:t>
            </a:r>
            <a:endParaRPr lang="pt-BR"/>
          </a:p>
        </p:txBody>
      </p:sp>
      <p:sp>
        <p:nvSpPr>
          <p:cNvPr id="3" name="Espaço Reservado par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t-BR" noProof="0" smtClean="0"/>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
        <p:nvSpPr>
          <p:cNvPr id="5" name="Rectangle 4"/>
          <p:cNvSpPr>
            <a:spLocks noGrp="1" noChangeArrowheads="1"/>
          </p:cNvSpPr>
          <p:nvPr>
            <p:ph type="dt" sz="half" idx="10"/>
          </p:nvPr>
        </p:nvSpPr>
        <p:spPr>
          <a:ln/>
        </p:spPr>
        <p:txBody>
          <a:bodyPr/>
          <a:lstStyle>
            <a:lvl1pPr>
              <a:defRPr/>
            </a:lvl1pPr>
          </a:lstStyle>
          <a:p>
            <a:pPr>
              <a:defRPr/>
            </a:pPr>
            <a:endParaRPr lang="pt-BR"/>
          </a:p>
        </p:txBody>
      </p:sp>
      <p:sp>
        <p:nvSpPr>
          <p:cNvPr id="6" name="Rectangle 5"/>
          <p:cNvSpPr>
            <a:spLocks noGrp="1" noChangeArrowheads="1"/>
          </p:cNvSpPr>
          <p:nvPr>
            <p:ph type="ftr" sz="quarter" idx="11"/>
          </p:nvPr>
        </p:nvSpPr>
        <p:spPr>
          <a:ln/>
        </p:spPr>
        <p:txBody>
          <a:bodyPr/>
          <a:lstStyle>
            <a:lvl1pPr>
              <a:defRPr/>
            </a:lvl1pPr>
          </a:lstStyle>
          <a:p>
            <a:pPr>
              <a:defRPr/>
            </a:pPr>
            <a:endParaRPr lang="pt-BR"/>
          </a:p>
        </p:txBody>
      </p:sp>
      <p:sp>
        <p:nvSpPr>
          <p:cNvPr id="7" name="Rectangle 6"/>
          <p:cNvSpPr>
            <a:spLocks noGrp="1" noChangeArrowheads="1"/>
          </p:cNvSpPr>
          <p:nvPr>
            <p:ph type="sldNum" sz="quarter" idx="12"/>
          </p:nvPr>
        </p:nvSpPr>
        <p:spPr>
          <a:ln/>
        </p:spPr>
        <p:txBody>
          <a:bodyPr/>
          <a:lstStyle>
            <a:lvl1pPr>
              <a:defRPr/>
            </a:lvl1pPr>
          </a:lstStyle>
          <a:p>
            <a:pPr>
              <a:defRPr/>
            </a:pPr>
            <a:fld id="{1241A780-C744-4D91-9661-E55389BA6B1B}" type="slidenum">
              <a:rPr lang="pt-BR"/>
              <a:pPr>
                <a:defRPr/>
              </a:pPr>
              <a:t>‹nº›</a:t>
            </a:fld>
            <a:endParaRPr lang="pt-B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Rectangle 4"/>
          <p:cNvSpPr>
            <a:spLocks noGrp="1" noChangeArrowheads="1"/>
          </p:cNvSpPr>
          <p:nvPr>
            <p:ph type="dt" sz="half" idx="10"/>
          </p:nvPr>
        </p:nvSpPr>
        <p:spPr>
          <a:ln/>
        </p:spPr>
        <p:txBody>
          <a:bodyPr/>
          <a:lstStyle>
            <a:lvl1pPr>
              <a:defRPr/>
            </a:lvl1pPr>
          </a:lstStyle>
          <a:p>
            <a:pPr>
              <a:defRPr/>
            </a:pPr>
            <a:endParaRPr lang="pt-BR"/>
          </a:p>
        </p:txBody>
      </p:sp>
      <p:sp>
        <p:nvSpPr>
          <p:cNvPr id="5" name="Rectangle 5"/>
          <p:cNvSpPr>
            <a:spLocks noGrp="1" noChangeArrowheads="1"/>
          </p:cNvSpPr>
          <p:nvPr>
            <p:ph type="ftr" sz="quarter" idx="11"/>
          </p:nvPr>
        </p:nvSpPr>
        <p:spPr>
          <a:ln/>
        </p:spPr>
        <p:txBody>
          <a:bodyPr/>
          <a:lstStyle>
            <a:lvl1pPr>
              <a:defRPr/>
            </a:lvl1pPr>
          </a:lstStyle>
          <a:p>
            <a:pPr>
              <a:defRPr/>
            </a:pPr>
            <a:endParaRPr lang="pt-BR"/>
          </a:p>
        </p:txBody>
      </p:sp>
      <p:sp>
        <p:nvSpPr>
          <p:cNvPr id="6" name="Rectangle 6"/>
          <p:cNvSpPr>
            <a:spLocks noGrp="1" noChangeArrowheads="1"/>
          </p:cNvSpPr>
          <p:nvPr>
            <p:ph type="sldNum" sz="quarter" idx="12"/>
          </p:nvPr>
        </p:nvSpPr>
        <p:spPr>
          <a:ln/>
        </p:spPr>
        <p:txBody>
          <a:bodyPr/>
          <a:lstStyle>
            <a:lvl1pPr>
              <a:defRPr/>
            </a:lvl1pPr>
          </a:lstStyle>
          <a:p>
            <a:pPr>
              <a:defRPr/>
            </a:pPr>
            <a:fld id="{724455F7-8F52-4136-B8BC-3410A6C26443}" type="slidenum">
              <a:rPr lang="pt-BR"/>
              <a:pPr>
                <a:defRPr/>
              </a:pPr>
              <a:t>‹nº›</a:t>
            </a:fld>
            <a:endParaRPr lang="pt-B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a:xfrm>
            <a:off x="457200" y="274638"/>
            <a:ext cx="6019800" cy="5851525"/>
          </a:xfrm>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Rectangle 4"/>
          <p:cNvSpPr>
            <a:spLocks noGrp="1" noChangeArrowheads="1"/>
          </p:cNvSpPr>
          <p:nvPr>
            <p:ph type="dt" sz="half" idx="10"/>
          </p:nvPr>
        </p:nvSpPr>
        <p:spPr>
          <a:ln/>
        </p:spPr>
        <p:txBody>
          <a:bodyPr/>
          <a:lstStyle>
            <a:lvl1pPr>
              <a:defRPr/>
            </a:lvl1pPr>
          </a:lstStyle>
          <a:p>
            <a:pPr>
              <a:defRPr/>
            </a:pPr>
            <a:endParaRPr lang="pt-BR"/>
          </a:p>
        </p:txBody>
      </p:sp>
      <p:sp>
        <p:nvSpPr>
          <p:cNvPr id="5" name="Rectangle 5"/>
          <p:cNvSpPr>
            <a:spLocks noGrp="1" noChangeArrowheads="1"/>
          </p:cNvSpPr>
          <p:nvPr>
            <p:ph type="ftr" sz="quarter" idx="11"/>
          </p:nvPr>
        </p:nvSpPr>
        <p:spPr>
          <a:ln/>
        </p:spPr>
        <p:txBody>
          <a:bodyPr/>
          <a:lstStyle>
            <a:lvl1pPr>
              <a:defRPr/>
            </a:lvl1pPr>
          </a:lstStyle>
          <a:p>
            <a:pPr>
              <a:defRPr/>
            </a:pPr>
            <a:endParaRPr lang="pt-BR"/>
          </a:p>
        </p:txBody>
      </p:sp>
      <p:sp>
        <p:nvSpPr>
          <p:cNvPr id="6" name="Rectangle 6"/>
          <p:cNvSpPr>
            <a:spLocks noGrp="1" noChangeArrowheads="1"/>
          </p:cNvSpPr>
          <p:nvPr>
            <p:ph type="sldNum" sz="quarter" idx="12"/>
          </p:nvPr>
        </p:nvSpPr>
        <p:spPr>
          <a:ln/>
        </p:spPr>
        <p:txBody>
          <a:bodyPr/>
          <a:lstStyle>
            <a:lvl1pPr>
              <a:defRPr/>
            </a:lvl1pPr>
          </a:lstStyle>
          <a:p>
            <a:pPr>
              <a:defRPr/>
            </a:pPr>
            <a:fld id="{C000187B-53FF-4C96-9555-259F47F93D0D}" type="slidenum">
              <a:rPr lang="pt-BR"/>
              <a:pPr>
                <a:defRPr/>
              </a:pPr>
              <a:t>‹nº›</a:t>
            </a:fld>
            <a:endParaRPr lang="pt-B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pt-BR" smtClean="0"/>
              <a:t>Clique para editar os estilos do texto mestre</a:t>
            </a:r>
          </a:p>
        </p:txBody>
      </p:sp>
      <p:sp>
        <p:nvSpPr>
          <p:cNvPr id="4" name="Rectangle 4"/>
          <p:cNvSpPr>
            <a:spLocks noGrp="1" noChangeArrowheads="1"/>
          </p:cNvSpPr>
          <p:nvPr>
            <p:ph type="dt" sz="half" idx="10"/>
          </p:nvPr>
        </p:nvSpPr>
        <p:spPr>
          <a:ln/>
        </p:spPr>
        <p:txBody>
          <a:bodyPr/>
          <a:lstStyle>
            <a:lvl1pPr>
              <a:defRPr/>
            </a:lvl1pPr>
          </a:lstStyle>
          <a:p>
            <a:pPr>
              <a:defRPr/>
            </a:pPr>
            <a:endParaRPr lang="pt-BR"/>
          </a:p>
        </p:txBody>
      </p:sp>
      <p:sp>
        <p:nvSpPr>
          <p:cNvPr id="5" name="Rectangle 5"/>
          <p:cNvSpPr>
            <a:spLocks noGrp="1" noChangeArrowheads="1"/>
          </p:cNvSpPr>
          <p:nvPr>
            <p:ph type="ftr" sz="quarter" idx="11"/>
          </p:nvPr>
        </p:nvSpPr>
        <p:spPr>
          <a:ln/>
        </p:spPr>
        <p:txBody>
          <a:bodyPr/>
          <a:lstStyle>
            <a:lvl1pPr>
              <a:defRPr/>
            </a:lvl1pPr>
          </a:lstStyle>
          <a:p>
            <a:pPr>
              <a:defRPr/>
            </a:pPr>
            <a:endParaRPr lang="pt-BR"/>
          </a:p>
        </p:txBody>
      </p:sp>
      <p:sp>
        <p:nvSpPr>
          <p:cNvPr id="6" name="Rectangle 6"/>
          <p:cNvSpPr>
            <a:spLocks noGrp="1" noChangeArrowheads="1"/>
          </p:cNvSpPr>
          <p:nvPr>
            <p:ph type="sldNum" sz="quarter" idx="12"/>
          </p:nvPr>
        </p:nvSpPr>
        <p:spPr>
          <a:ln/>
        </p:spPr>
        <p:txBody>
          <a:bodyPr/>
          <a:lstStyle>
            <a:lvl1pPr>
              <a:defRPr/>
            </a:lvl1pPr>
          </a:lstStyle>
          <a:p>
            <a:pPr>
              <a:defRPr/>
            </a:pPr>
            <a:fld id="{FE8A1BB3-8781-48D8-BACE-92EB4412DC02}" type="slidenum">
              <a:rPr lang="pt-BR"/>
              <a:pPr>
                <a:defRPr/>
              </a:pPr>
              <a:t>‹nº›</a:t>
            </a:fld>
            <a:endParaRPr lang="pt-B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Conteúdo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Rectangle 4"/>
          <p:cNvSpPr>
            <a:spLocks noGrp="1" noChangeArrowheads="1"/>
          </p:cNvSpPr>
          <p:nvPr>
            <p:ph type="dt" sz="half" idx="10"/>
          </p:nvPr>
        </p:nvSpPr>
        <p:spPr>
          <a:ln/>
        </p:spPr>
        <p:txBody>
          <a:bodyPr/>
          <a:lstStyle>
            <a:lvl1pPr>
              <a:defRPr/>
            </a:lvl1pPr>
          </a:lstStyle>
          <a:p>
            <a:pPr>
              <a:defRPr/>
            </a:pPr>
            <a:endParaRPr lang="pt-BR"/>
          </a:p>
        </p:txBody>
      </p:sp>
      <p:sp>
        <p:nvSpPr>
          <p:cNvPr id="6" name="Rectangle 5"/>
          <p:cNvSpPr>
            <a:spLocks noGrp="1" noChangeArrowheads="1"/>
          </p:cNvSpPr>
          <p:nvPr>
            <p:ph type="ftr" sz="quarter" idx="11"/>
          </p:nvPr>
        </p:nvSpPr>
        <p:spPr>
          <a:ln/>
        </p:spPr>
        <p:txBody>
          <a:bodyPr/>
          <a:lstStyle>
            <a:lvl1pPr>
              <a:defRPr/>
            </a:lvl1pPr>
          </a:lstStyle>
          <a:p>
            <a:pPr>
              <a:defRPr/>
            </a:pPr>
            <a:endParaRPr lang="pt-BR"/>
          </a:p>
        </p:txBody>
      </p:sp>
      <p:sp>
        <p:nvSpPr>
          <p:cNvPr id="7" name="Rectangle 6"/>
          <p:cNvSpPr>
            <a:spLocks noGrp="1" noChangeArrowheads="1"/>
          </p:cNvSpPr>
          <p:nvPr>
            <p:ph type="sldNum" sz="quarter" idx="12"/>
          </p:nvPr>
        </p:nvSpPr>
        <p:spPr>
          <a:ln/>
        </p:spPr>
        <p:txBody>
          <a:bodyPr/>
          <a:lstStyle>
            <a:lvl1pPr>
              <a:defRPr/>
            </a:lvl1pPr>
          </a:lstStyle>
          <a:p>
            <a:pPr>
              <a:defRPr/>
            </a:pPr>
            <a:fld id="{418CC1BD-9FFC-4704-9D91-018A8FF99022}" type="slidenum">
              <a:rPr lang="pt-BR"/>
              <a:pPr>
                <a:defRPr/>
              </a:pPr>
              <a:t>‹nº›</a:t>
            </a:fld>
            <a:endParaRPr lang="pt-B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p:spPr>
        <p:txBody>
          <a:bodyPr/>
          <a:lstStyle>
            <a:lvl1pPr>
              <a:defRPr/>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6" name="Espaço Reservado para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Rectangle 4"/>
          <p:cNvSpPr>
            <a:spLocks noGrp="1" noChangeArrowheads="1"/>
          </p:cNvSpPr>
          <p:nvPr>
            <p:ph type="dt" sz="half" idx="10"/>
          </p:nvPr>
        </p:nvSpPr>
        <p:spPr>
          <a:ln/>
        </p:spPr>
        <p:txBody>
          <a:bodyPr/>
          <a:lstStyle>
            <a:lvl1pPr>
              <a:defRPr/>
            </a:lvl1pPr>
          </a:lstStyle>
          <a:p>
            <a:pPr>
              <a:defRPr/>
            </a:pPr>
            <a:endParaRPr lang="pt-BR"/>
          </a:p>
        </p:txBody>
      </p:sp>
      <p:sp>
        <p:nvSpPr>
          <p:cNvPr id="8" name="Rectangle 5"/>
          <p:cNvSpPr>
            <a:spLocks noGrp="1" noChangeArrowheads="1"/>
          </p:cNvSpPr>
          <p:nvPr>
            <p:ph type="ftr" sz="quarter" idx="11"/>
          </p:nvPr>
        </p:nvSpPr>
        <p:spPr>
          <a:ln/>
        </p:spPr>
        <p:txBody>
          <a:bodyPr/>
          <a:lstStyle>
            <a:lvl1pPr>
              <a:defRPr/>
            </a:lvl1pPr>
          </a:lstStyle>
          <a:p>
            <a:pPr>
              <a:defRPr/>
            </a:pPr>
            <a:endParaRPr lang="pt-BR"/>
          </a:p>
        </p:txBody>
      </p:sp>
      <p:sp>
        <p:nvSpPr>
          <p:cNvPr id="9" name="Rectangle 6"/>
          <p:cNvSpPr>
            <a:spLocks noGrp="1" noChangeArrowheads="1"/>
          </p:cNvSpPr>
          <p:nvPr>
            <p:ph type="sldNum" sz="quarter" idx="12"/>
          </p:nvPr>
        </p:nvSpPr>
        <p:spPr>
          <a:ln/>
        </p:spPr>
        <p:txBody>
          <a:bodyPr/>
          <a:lstStyle>
            <a:lvl1pPr>
              <a:defRPr/>
            </a:lvl1pPr>
          </a:lstStyle>
          <a:p>
            <a:pPr>
              <a:defRPr/>
            </a:pPr>
            <a:fld id="{6CC909FF-3CEC-4E65-B535-00B3952BE678}" type="slidenum">
              <a:rPr lang="pt-BR"/>
              <a:pPr>
                <a:defRPr/>
              </a:pPr>
              <a:t>‹nº›</a:t>
            </a:fld>
            <a:endParaRPr lang="pt-B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Rectangle 4"/>
          <p:cNvSpPr>
            <a:spLocks noGrp="1" noChangeArrowheads="1"/>
          </p:cNvSpPr>
          <p:nvPr>
            <p:ph type="dt" sz="half" idx="10"/>
          </p:nvPr>
        </p:nvSpPr>
        <p:spPr>
          <a:ln/>
        </p:spPr>
        <p:txBody>
          <a:bodyPr/>
          <a:lstStyle>
            <a:lvl1pPr>
              <a:defRPr/>
            </a:lvl1pPr>
          </a:lstStyle>
          <a:p>
            <a:pPr>
              <a:defRPr/>
            </a:pPr>
            <a:endParaRPr lang="pt-BR"/>
          </a:p>
        </p:txBody>
      </p:sp>
      <p:sp>
        <p:nvSpPr>
          <p:cNvPr id="4" name="Rectangle 5"/>
          <p:cNvSpPr>
            <a:spLocks noGrp="1" noChangeArrowheads="1"/>
          </p:cNvSpPr>
          <p:nvPr>
            <p:ph type="ftr" sz="quarter" idx="11"/>
          </p:nvPr>
        </p:nvSpPr>
        <p:spPr>
          <a:ln/>
        </p:spPr>
        <p:txBody>
          <a:bodyPr/>
          <a:lstStyle>
            <a:lvl1pPr>
              <a:defRPr/>
            </a:lvl1pPr>
          </a:lstStyle>
          <a:p>
            <a:pPr>
              <a:defRPr/>
            </a:pPr>
            <a:endParaRPr lang="pt-BR"/>
          </a:p>
        </p:txBody>
      </p:sp>
      <p:sp>
        <p:nvSpPr>
          <p:cNvPr id="5" name="Rectangle 6"/>
          <p:cNvSpPr>
            <a:spLocks noGrp="1" noChangeArrowheads="1"/>
          </p:cNvSpPr>
          <p:nvPr>
            <p:ph type="sldNum" sz="quarter" idx="12"/>
          </p:nvPr>
        </p:nvSpPr>
        <p:spPr>
          <a:ln/>
        </p:spPr>
        <p:txBody>
          <a:bodyPr/>
          <a:lstStyle>
            <a:lvl1pPr>
              <a:defRPr/>
            </a:lvl1pPr>
          </a:lstStyle>
          <a:p>
            <a:pPr>
              <a:defRPr/>
            </a:pPr>
            <a:fld id="{E277B5EF-048D-49BD-ADDB-59651EB0099E}" type="slidenum">
              <a:rPr lang="pt-BR"/>
              <a:pPr>
                <a:defRPr/>
              </a:pPr>
              <a:t>‹nº›</a:t>
            </a:fld>
            <a:endParaRPr lang="pt-B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pt-BR"/>
          </a:p>
        </p:txBody>
      </p:sp>
      <p:sp>
        <p:nvSpPr>
          <p:cNvPr id="3" name="Rectangle 5"/>
          <p:cNvSpPr>
            <a:spLocks noGrp="1" noChangeArrowheads="1"/>
          </p:cNvSpPr>
          <p:nvPr>
            <p:ph type="ftr" sz="quarter" idx="11"/>
          </p:nvPr>
        </p:nvSpPr>
        <p:spPr>
          <a:ln/>
        </p:spPr>
        <p:txBody>
          <a:bodyPr/>
          <a:lstStyle>
            <a:lvl1pPr>
              <a:defRPr/>
            </a:lvl1pPr>
          </a:lstStyle>
          <a:p>
            <a:pPr>
              <a:defRPr/>
            </a:pPr>
            <a:endParaRPr lang="pt-BR"/>
          </a:p>
        </p:txBody>
      </p:sp>
      <p:sp>
        <p:nvSpPr>
          <p:cNvPr id="4" name="Rectangle 6"/>
          <p:cNvSpPr>
            <a:spLocks noGrp="1" noChangeArrowheads="1"/>
          </p:cNvSpPr>
          <p:nvPr>
            <p:ph type="sldNum" sz="quarter" idx="12"/>
          </p:nvPr>
        </p:nvSpPr>
        <p:spPr>
          <a:ln/>
        </p:spPr>
        <p:txBody>
          <a:bodyPr/>
          <a:lstStyle>
            <a:lvl1pPr>
              <a:defRPr/>
            </a:lvl1pPr>
          </a:lstStyle>
          <a:p>
            <a:pPr>
              <a:defRPr/>
            </a:pPr>
            <a:fld id="{D17D2512-A759-4A9A-8293-FA36C4555CAC}" type="slidenum">
              <a:rPr lang="pt-BR"/>
              <a:pPr>
                <a:defRPr/>
              </a:pPr>
              <a:t>‹nº›</a:t>
            </a:fld>
            <a:endParaRPr lang="pt-B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lstStyle>
            <a:lvl1pPr algn="l">
              <a:defRPr sz="2000" b="1"/>
            </a:lvl1pPr>
          </a:lstStyle>
          <a:p>
            <a:r>
              <a:rPr lang="pt-BR" smtClean="0"/>
              <a:t>Clique para editar o estilo do título mestre</a:t>
            </a:r>
            <a:endParaRPr lang="pt-BR"/>
          </a:p>
        </p:txBody>
      </p:sp>
      <p:sp>
        <p:nvSpPr>
          <p:cNvPr id="3" name="Espaço Reservado para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
        <p:nvSpPr>
          <p:cNvPr id="5" name="Rectangle 4"/>
          <p:cNvSpPr>
            <a:spLocks noGrp="1" noChangeArrowheads="1"/>
          </p:cNvSpPr>
          <p:nvPr>
            <p:ph type="dt" sz="half" idx="10"/>
          </p:nvPr>
        </p:nvSpPr>
        <p:spPr>
          <a:ln/>
        </p:spPr>
        <p:txBody>
          <a:bodyPr/>
          <a:lstStyle>
            <a:lvl1pPr>
              <a:defRPr/>
            </a:lvl1pPr>
          </a:lstStyle>
          <a:p>
            <a:pPr>
              <a:defRPr/>
            </a:pPr>
            <a:endParaRPr lang="pt-BR"/>
          </a:p>
        </p:txBody>
      </p:sp>
      <p:sp>
        <p:nvSpPr>
          <p:cNvPr id="6" name="Rectangle 5"/>
          <p:cNvSpPr>
            <a:spLocks noGrp="1" noChangeArrowheads="1"/>
          </p:cNvSpPr>
          <p:nvPr>
            <p:ph type="ftr" sz="quarter" idx="11"/>
          </p:nvPr>
        </p:nvSpPr>
        <p:spPr>
          <a:ln/>
        </p:spPr>
        <p:txBody>
          <a:bodyPr/>
          <a:lstStyle>
            <a:lvl1pPr>
              <a:defRPr/>
            </a:lvl1pPr>
          </a:lstStyle>
          <a:p>
            <a:pPr>
              <a:defRPr/>
            </a:pPr>
            <a:endParaRPr lang="pt-BR"/>
          </a:p>
        </p:txBody>
      </p:sp>
      <p:sp>
        <p:nvSpPr>
          <p:cNvPr id="7" name="Rectangle 6"/>
          <p:cNvSpPr>
            <a:spLocks noGrp="1" noChangeArrowheads="1"/>
          </p:cNvSpPr>
          <p:nvPr>
            <p:ph type="sldNum" sz="quarter" idx="12"/>
          </p:nvPr>
        </p:nvSpPr>
        <p:spPr>
          <a:ln/>
        </p:spPr>
        <p:txBody>
          <a:bodyPr/>
          <a:lstStyle>
            <a:lvl1pPr>
              <a:defRPr/>
            </a:lvl1pPr>
          </a:lstStyle>
          <a:p>
            <a:pPr>
              <a:defRPr/>
            </a:pPr>
            <a:fld id="{F93BB405-8400-4DA7-A0E7-46604D79980E}" type="slidenum">
              <a:rPr lang="pt-BR"/>
              <a:pPr>
                <a:defRPr/>
              </a:pPr>
              <a:t>‹nº›</a:t>
            </a:fld>
            <a:endParaRPr lang="pt-B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lstStyle>
            <a:lvl1pPr algn="l">
              <a:defRPr sz="2000" b="1"/>
            </a:lvl1pPr>
          </a:lstStyle>
          <a:p>
            <a:r>
              <a:rPr lang="pt-BR" smtClean="0"/>
              <a:t>Clique para editar o estilo do título mestre</a:t>
            </a:r>
            <a:endParaRPr lang="pt-BR"/>
          </a:p>
        </p:txBody>
      </p:sp>
      <p:sp>
        <p:nvSpPr>
          <p:cNvPr id="3" name="Espaço Reservado par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t-BR" noProof="0" smtClean="0"/>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
        <p:nvSpPr>
          <p:cNvPr id="5" name="Rectangle 4"/>
          <p:cNvSpPr>
            <a:spLocks noGrp="1" noChangeArrowheads="1"/>
          </p:cNvSpPr>
          <p:nvPr>
            <p:ph type="dt" sz="half" idx="10"/>
          </p:nvPr>
        </p:nvSpPr>
        <p:spPr>
          <a:ln/>
        </p:spPr>
        <p:txBody>
          <a:bodyPr/>
          <a:lstStyle>
            <a:lvl1pPr>
              <a:defRPr/>
            </a:lvl1pPr>
          </a:lstStyle>
          <a:p>
            <a:pPr>
              <a:defRPr/>
            </a:pPr>
            <a:endParaRPr lang="pt-BR"/>
          </a:p>
        </p:txBody>
      </p:sp>
      <p:sp>
        <p:nvSpPr>
          <p:cNvPr id="6" name="Rectangle 5"/>
          <p:cNvSpPr>
            <a:spLocks noGrp="1" noChangeArrowheads="1"/>
          </p:cNvSpPr>
          <p:nvPr>
            <p:ph type="ftr" sz="quarter" idx="11"/>
          </p:nvPr>
        </p:nvSpPr>
        <p:spPr>
          <a:ln/>
        </p:spPr>
        <p:txBody>
          <a:bodyPr/>
          <a:lstStyle>
            <a:lvl1pPr>
              <a:defRPr/>
            </a:lvl1pPr>
          </a:lstStyle>
          <a:p>
            <a:pPr>
              <a:defRPr/>
            </a:pPr>
            <a:endParaRPr lang="pt-BR"/>
          </a:p>
        </p:txBody>
      </p:sp>
      <p:sp>
        <p:nvSpPr>
          <p:cNvPr id="7" name="Rectangle 6"/>
          <p:cNvSpPr>
            <a:spLocks noGrp="1" noChangeArrowheads="1"/>
          </p:cNvSpPr>
          <p:nvPr>
            <p:ph type="sldNum" sz="quarter" idx="12"/>
          </p:nvPr>
        </p:nvSpPr>
        <p:spPr>
          <a:ln/>
        </p:spPr>
        <p:txBody>
          <a:bodyPr/>
          <a:lstStyle>
            <a:lvl1pPr>
              <a:defRPr/>
            </a:lvl1pPr>
          </a:lstStyle>
          <a:p>
            <a:pPr>
              <a:defRPr/>
            </a:pPr>
            <a:fld id="{597691CE-B431-4638-9906-F04339D546AC}" type="slidenum">
              <a:rPr lang="pt-BR"/>
              <a:pPr>
                <a:defRPr/>
              </a:pPr>
              <a:t>‹nº›</a:t>
            </a:fld>
            <a:endParaRPr lang="pt-B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7813"/>
            <a:ext cx="8229600" cy="113982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pt-BR" smtClean="0"/>
              <a:t>Clique para editar o estilo do título mestre</a:t>
            </a:r>
          </a:p>
        </p:txBody>
      </p:sp>
      <p:sp>
        <p:nvSpPr>
          <p:cNvPr id="1027" name="Rectangle 3"/>
          <p:cNvSpPr>
            <a:spLocks noGrp="1" noChangeArrowheads="1"/>
          </p:cNvSpPr>
          <p:nvPr>
            <p:ph type="body" idx="1"/>
          </p:nvPr>
        </p:nvSpPr>
        <p:spPr bwMode="auto">
          <a:xfrm>
            <a:off x="457200" y="1600200"/>
            <a:ext cx="8229600" cy="45307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p>
        </p:txBody>
      </p:sp>
      <p:sp>
        <p:nvSpPr>
          <p:cNvPr id="62468" name="Rectangle 4"/>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lvl1pPr>
          </a:lstStyle>
          <a:p>
            <a:pPr>
              <a:defRPr/>
            </a:pPr>
            <a:endParaRPr lang="pt-BR"/>
          </a:p>
        </p:txBody>
      </p:sp>
      <p:sp>
        <p:nvSpPr>
          <p:cNvPr id="6246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lvl1pPr>
          </a:lstStyle>
          <a:p>
            <a:pPr>
              <a:defRPr/>
            </a:pPr>
            <a:endParaRPr lang="pt-BR"/>
          </a:p>
        </p:txBody>
      </p:sp>
      <p:sp>
        <p:nvSpPr>
          <p:cNvPr id="62470" name="Rectangle 6"/>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lvl1pPr>
          </a:lstStyle>
          <a:p>
            <a:pPr>
              <a:defRPr/>
            </a:pPr>
            <a:fld id="{99709E29-60E7-483D-B8A6-2F05AD691F3F}" type="slidenum">
              <a:rPr lang="pt-BR"/>
              <a:pPr>
                <a:defRPr/>
              </a:pPr>
              <a:t>‹nº›</a:t>
            </a:fld>
            <a:endParaRPr lang="pt-BR"/>
          </a:p>
        </p:txBody>
      </p:sp>
      <p:sp>
        <p:nvSpPr>
          <p:cNvPr id="62471" name="Rectangle 7"/>
          <p:cNvSpPr>
            <a:spLocks noChangeArrowheads="1"/>
          </p:cNvSpPr>
          <p:nvPr/>
        </p:nvSpPr>
        <p:spPr bwMode="auto">
          <a:xfrm>
            <a:off x="0" y="0"/>
            <a:ext cx="228600" cy="2286000"/>
          </a:xfrm>
          <a:prstGeom prst="rect">
            <a:avLst/>
          </a:prstGeom>
          <a:solidFill>
            <a:schemeClr val="bg2"/>
          </a:solidFill>
          <a:ln w="9525">
            <a:noFill/>
            <a:miter lim="800000"/>
            <a:headEnd/>
            <a:tailEnd/>
          </a:ln>
          <a:effectLst/>
        </p:spPr>
        <p:txBody>
          <a:bodyPr wrap="none" anchor="ctr"/>
          <a:lstStyle/>
          <a:p>
            <a:pPr algn="ctr">
              <a:defRPr/>
            </a:pPr>
            <a:endParaRPr lang="en-US" sz="2400">
              <a:latin typeface="Times New Roman" pitchFamily="18" charset="0"/>
              <a:cs typeface="+mn-cs"/>
            </a:endParaRPr>
          </a:p>
        </p:txBody>
      </p:sp>
      <p:sp>
        <p:nvSpPr>
          <p:cNvPr id="62472" name="Line 8"/>
          <p:cNvSpPr>
            <a:spLocks noChangeShapeType="1"/>
          </p:cNvSpPr>
          <p:nvPr/>
        </p:nvSpPr>
        <p:spPr bwMode="auto">
          <a:xfrm>
            <a:off x="457200" y="1447800"/>
            <a:ext cx="8077200" cy="0"/>
          </a:xfrm>
          <a:prstGeom prst="line">
            <a:avLst/>
          </a:prstGeom>
          <a:noFill/>
          <a:ln w="19050">
            <a:solidFill>
              <a:schemeClr val="tx2"/>
            </a:solidFill>
            <a:round/>
            <a:headEnd/>
            <a:tailEnd/>
          </a:ln>
          <a:effectLst/>
        </p:spPr>
        <p:txBody>
          <a:bodyPr/>
          <a:lstStyle/>
          <a:p>
            <a:pPr>
              <a:defRPr/>
            </a:pPr>
            <a:endParaRPr lang="pt-BR">
              <a:cs typeface="+mn-cs"/>
            </a:endParaRPr>
          </a:p>
        </p:txBody>
      </p:sp>
      <p:sp>
        <p:nvSpPr>
          <p:cNvPr id="62473" name="Rectangle 9"/>
          <p:cNvSpPr>
            <a:spLocks noChangeArrowheads="1"/>
          </p:cNvSpPr>
          <p:nvPr/>
        </p:nvSpPr>
        <p:spPr bwMode="auto">
          <a:xfrm>
            <a:off x="0" y="2286000"/>
            <a:ext cx="228600" cy="2286000"/>
          </a:xfrm>
          <a:prstGeom prst="rect">
            <a:avLst/>
          </a:prstGeom>
          <a:solidFill>
            <a:schemeClr val="accent2"/>
          </a:solidFill>
          <a:ln w="9525">
            <a:noFill/>
            <a:miter lim="800000"/>
            <a:headEnd/>
            <a:tailEnd/>
          </a:ln>
          <a:effectLst/>
        </p:spPr>
        <p:txBody>
          <a:bodyPr wrap="none" anchor="ctr"/>
          <a:lstStyle/>
          <a:p>
            <a:pPr algn="ctr">
              <a:defRPr/>
            </a:pPr>
            <a:endParaRPr lang="en-US" sz="2400">
              <a:latin typeface="Times New Roman" pitchFamily="18" charset="0"/>
              <a:cs typeface="+mn-cs"/>
            </a:endParaRPr>
          </a:p>
        </p:txBody>
      </p:sp>
      <p:sp>
        <p:nvSpPr>
          <p:cNvPr id="62474" name="Rectangle 10"/>
          <p:cNvSpPr>
            <a:spLocks noChangeArrowheads="1"/>
          </p:cNvSpPr>
          <p:nvPr/>
        </p:nvSpPr>
        <p:spPr bwMode="auto">
          <a:xfrm>
            <a:off x="0" y="4572000"/>
            <a:ext cx="228600" cy="2286000"/>
          </a:xfrm>
          <a:prstGeom prst="rect">
            <a:avLst/>
          </a:prstGeom>
          <a:solidFill>
            <a:schemeClr val="tx2"/>
          </a:solidFill>
          <a:ln w="9525">
            <a:noFill/>
            <a:miter lim="800000"/>
            <a:headEnd/>
            <a:tailEnd/>
          </a:ln>
          <a:effectLst/>
        </p:spPr>
        <p:txBody>
          <a:bodyPr wrap="none" anchor="ctr"/>
          <a:lstStyle/>
          <a:p>
            <a:pPr algn="ctr">
              <a:defRPr/>
            </a:pPr>
            <a:endParaRPr lang="en-US" sz="2400">
              <a:latin typeface="Times New Roman" pitchFamily="18" charset="0"/>
              <a:cs typeface="+mn-cs"/>
            </a:endParaRPr>
          </a:p>
        </p:txBody>
      </p:sp>
    </p:spTree>
  </p:cSld>
  <p:clrMap bg1="lt1" tx1="dk1" bg2="lt2" tx2="dk2" accent1="accent1" accent2="accent2" accent3="accent3" accent4="accent4" accent5="accent5" accent6="accent6" hlink="hlink" folHlink="folHlink"/>
  <p:sldLayoutIdLst>
    <p:sldLayoutId id="2147484770" r:id="rId1"/>
    <p:sldLayoutId id="2147484746" r:id="rId2"/>
    <p:sldLayoutId id="2147484747" r:id="rId3"/>
    <p:sldLayoutId id="2147484748" r:id="rId4"/>
    <p:sldLayoutId id="2147484749" r:id="rId5"/>
    <p:sldLayoutId id="2147484750" r:id="rId6"/>
    <p:sldLayoutId id="2147484751" r:id="rId7"/>
    <p:sldLayoutId id="2147484752" r:id="rId8"/>
    <p:sldLayoutId id="2147484753" r:id="rId9"/>
    <p:sldLayoutId id="2147484754" r:id="rId10"/>
    <p:sldLayoutId id="2147484755" r:id="rId11"/>
    <p:sldLayoutId id="2147484756" r:id="rId12"/>
    <p:sldLayoutId id="2147484757" r:id="rId13"/>
    <p:sldLayoutId id="2147484758" r:id="rId14"/>
  </p:sldLayoutIdLst>
  <p:timing>
    <p:tnLst>
      <p:par>
        <p:cTn id="1" dur="indefinite" restart="never" nodeType="tmRoot"/>
      </p:par>
    </p:tnLst>
  </p:timing>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Garamond" pitchFamily="18" charset="0"/>
        </a:defRPr>
      </a:lvl2pPr>
      <a:lvl3pPr algn="l" rtl="0" eaLnBrk="0" fontAlgn="base" hangingPunct="0">
        <a:spcBef>
          <a:spcPct val="0"/>
        </a:spcBef>
        <a:spcAft>
          <a:spcPct val="0"/>
        </a:spcAft>
        <a:defRPr sz="4400">
          <a:solidFill>
            <a:schemeClr val="tx2"/>
          </a:solidFill>
          <a:latin typeface="Garamond" pitchFamily="18" charset="0"/>
        </a:defRPr>
      </a:lvl3pPr>
      <a:lvl4pPr algn="l" rtl="0" eaLnBrk="0" fontAlgn="base" hangingPunct="0">
        <a:spcBef>
          <a:spcPct val="0"/>
        </a:spcBef>
        <a:spcAft>
          <a:spcPct val="0"/>
        </a:spcAft>
        <a:defRPr sz="4400">
          <a:solidFill>
            <a:schemeClr val="tx2"/>
          </a:solidFill>
          <a:latin typeface="Garamond" pitchFamily="18" charset="0"/>
        </a:defRPr>
      </a:lvl4pPr>
      <a:lvl5pPr algn="l" rtl="0" eaLnBrk="0" fontAlgn="base" hangingPunct="0">
        <a:spcBef>
          <a:spcPct val="0"/>
        </a:spcBef>
        <a:spcAft>
          <a:spcPct val="0"/>
        </a:spcAft>
        <a:defRPr sz="4400">
          <a:solidFill>
            <a:schemeClr val="tx2"/>
          </a:solidFill>
          <a:latin typeface="Garamond" pitchFamily="18" charset="0"/>
        </a:defRPr>
      </a:lvl5pPr>
      <a:lvl6pPr marL="457200" algn="l" rtl="0" fontAlgn="base">
        <a:spcBef>
          <a:spcPct val="0"/>
        </a:spcBef>
        <a:spcAft>
          <a:spcPct val="0"/>
        </a:spcAft>
        <a:defRPr sz="4400">
          <a:solidFill>
            <a:schemeClr val="tx2"/>
          </a:solidFill>
          <a:latin typeface="Garamond" pitchFamily="18" charset="0"/>
        </a:defRPr>
      </a:lvl6pPr>
      <a:lvl7pPr marL="914400" algn="l" rtl="0" fontAlgn="base">
        <a:spcBef>
          <a:spcPct val="0"/>
        </a:spcBef>
        <a:spcAft>
          <a:spcPct val="0"/>
        </a:spcAft>
        <a:defRPr sz="4400">
          <a:solidFill>
            <a:schemeClr val="tx2"/>
          </a:solidFill>
          <a:latin typeface="Garamond" pitchFamily="18" charset="0"/>
        </a:defRPr>
      </a:lvl7pPr>
      <a:lvl8pPr marL="1371600" algn="l" rtl="0" fontAlgn="base">
        <a:spcBef>
          <a:spcPct val="0"/>
        </a:spcBef>
        <a:spcAft>
          <a:spcPct val="0"/>
        </a:spcAft>
        <a:defRPr sz="4400">
          <a:solidFill>
            <a:schemeClr val="tx2"/>
          </a:solidFill>
          <a:latin typeface="Garamond" pitchFamily="18" charset="0"/>
        </a:defRPr>
      </a:lvl8pPr>
      <a:lvl9pPr marL="1828800" algn="l" rtl="0" fontAlgn="base">
        <a:spcBef>
          <a:spcPct val="0"/>
        </a:spcBef>
        <a:spcAft>
          <a:spcPct val="0"/>
        </a:spcAft>
        <a:defRPr sz="4400">
          <a:solidFill>
            <a:schemeClr val="tx2"/>
          </a:solidFill>
          <a:latin typeface="Garamond" pitchFamily="18" charset="0"/>
        </a:defRPr>
      </a:lvl9pPr>
    </p:titleStyle>
    <p:bodyStyle>
      <a:lvl1pPr marL="341313" indent="-341313" algn="l" rtl="0" eaLnBrk="0" fontAlgn="base" hangingPunct="0">
        <a:spcBef>
          <a:spcPct val="20000"/>
        </a:spcBef>
        <a:spcAft>
          <a:spcPct val="0"/>
        </a:spcAft>
        <a:buClr>
          <a:schemeClr val="bg2"/>
        </a:buClr>
        <a:buSzPct val="75000"/>
        <a:buFont typeface="Wingdings" pitchFamily="2" charset="2"/>
        <a:buChar char="p"/>
        <a:defRPr sz="2800">
          <a:solidFill>
            <a:schemeClr val="tx1"/>
          </a:solidFill>
          <a:latin typeface="+mn-lt"/>
          <a:ea typeface="+mn-ea"/>
          <a:cs typeface="+mn-cs"/>
        </a:defRPr>
      </a:lvl1pPr>
      <a:lvl2pPr marL="741363" indent="-284163" algn="l" rtl="0" eaLnBrk="0" fontAlgn="base" hangingPunct="0">
        <a:spcBef>
          <a:spcPct val="20000"/>
        </a:spcBef>
        <a:spcAft>
          <a:spcPct val="0"/>
        </a:spcAft>
        <a:buClr>
          <a:schemeClr val="tx2"/>
        </a:buClr>
        <a:buSzPct val="75000"/>
        <a:buFont typeface="Wingdings" pitchFamily="2" charset="2"/>
        <a:buChar char="n"/>
        <a:defRPr sz="2400">
          <a:solidFill>
            <a:schemeClr val="tx1"/>
          </a:solidFill>
          <a:latin typeface="+mn-lt"/>
        </a:defRPr>
      </a:lvl2pPr>
      <a:lvl3pPr marL="1141413" indent="-227013" algn="l" rtl="0" eaLnBrk="0" fontAlgn="base" hangingPunct="0">
        <a:spcBef>
          <a:spcPct val="20000"/>
        </a:spcBef>
        <a:spcAft>
          <a:spcPct val="0"/>
        </a:spcAft>
        <a:buClr>
          <a:schemeClr val="accent1"/>
        </a:buClr>
        <a:buSzPct val="65000"/>
        <a:buFont typeface="Wingdings" pitchFamily="2" charset="2"/>
        <a:buChar char="p"/>
        <a:defRPr sz="2000">
          <a:solidFill>
            <a:schemeClr val="tx1"/>
          </a:solidFill>
          <a:latin typeface="+mn-lt"/>
        </a:defRPr>
      </a:lvl3pPr>
      <a:lvl4pPr marL="1598613" indent="-227013" algn="l" rtl="0" eaLnBrk="0" fontAlgn="base" hangingPunct="0">
        <a:spcBef>
          <a:spcPct val="20000"/>
        </a:spcBef>
        <a:spcAft>
          <a:spcPct val="0"/>
        </a:spcAft>
        <a:buClr>
          <a:schemeClr val="bg2"/>
        </a:buClr>
        <a:buFont typeface="Wingdings" pitchFamily="2" charset="2"/>
        <a:buChar char="§"/>
        <a:defRPr sz="2000">
          <a:solidFill>
            <a:schemeClr val="tx1"/>
          </a:solidFill>
          <a:latin typeface="+mn-lt"/>
        </a:defRPr>
      </a:lvl4pPr>
      <a:lvl5pPr marL="2055813" indent="-227013" algn="l" rtl="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tx2"/>
        </a:buClr>
        <a:buSzPct val="80000"/>
        <a:buFont typeface="Wingdings" pitchFamily="2" charset="2"/>
        <a:buChar char="§"/>
        <a:defRPr>
          <a:solidFill>
            <a:schemeClr val="tx1"/>
          </a:solidFill>
          <a:latin typeface="+mn-lt"/>
        </a:defRPr>
      </a:lvl6pPr>
      <a:lvl7pPr marL="2971800" indent="-228600" algn="l" rtl="0" fontAlgn="base">
        <a:spcBef>
          <a:spcPct val="20000"/>
        </a:spcBef>
        <a:spcAft>
          <a:spcPct val="0"/>
        </a:spcAft>
        <a:buClr>
          <a:schemeClr val="tx2"/>
        </a:buClr>
        <a:buSzPct val="80000"/>
        <a:buFont typeface="Wingdings" pitchFamily="2" charset="2"/>
        <a:buChar char="§"/>
        <a:defRPr>
          <a:solidFill>
            <a:schemeClr val="tx1"/>
          </a:solidFill>
          <a:latin typeface="+mn-lt"/>
        </a:defRPr>
      </a:lvl7pPr>
      <a:lvl8pPr marL="3429000" indent="-228600" algn="l" rtl="0" fontAlgn="base">
        <a:spcBef>
          <a:spcPct val="20000"/>
        </a:spcBef>
        <a:spcAft>
          <a:spcPct val="0"/>
        </a:spcAft>
        <a:buClr>
          <a:schemeClr val="tx2"/>
        </a:buClr>
        <a:buSzPct val="80000"/>
        <a:buFont typeface="Wingdings" pitchFamily="2" charset="2"/>
        <a:buChar char="§"/>
        <a:defRPr>
          <a:solidFill>
            <a:schemeClr val="tx1"/>
          </a:solidFill>
          <a:latin typeface="+mn-lt"/>
        </a:defRPr>
      </a:lvl8pPr>
      <a:lvl9pPr marL="3886200" indent="-228600" algn="l" rtl="0" fontAlgn="base">
        <a:spcBef>
          <a:spcPct val="20000"/>
        </a:spcBef>
        <a:spcAft>
          <a:spcPct val="0"/>
        </a:spcAft>
        <a:buClr>
          <a:schemeClr val="tx2"/>
        </a:buClr>
        <a:buSzPct val="80000"/>
        <a:buFont typeface="Wingdings" pitchFamily="2" charset="2"/>
        <a:buChar char="§"/>
        <a:defRPr>
          <a:solidFill>
            <a:schemeClr val="tx1"/>
          </a:solidFill>
          <a:latin typeface="+mn-lt"/>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pt-BR" smtClean="0"/>
              <a:t>Clique para editar o estilo do título mestre</a:t>
            </a:r>
          </a:p>
        </p:txBody>
      </p:sp>
      <p:sp>
        <p:nvSpPr>
          <p:cNvPr id="2051"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p>
        </p:txBody>
      </p:sp>
      <p:sp>
        <p:nvSpPr>
          <p:cNvPr id="40141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pt-BR"/>
          </a:p>
        </p:txBody>
      </p:sp>
      <p:sp>
        <p:nvSpPr>
          <p:cNvPr id="401413"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pt-BR"/>
          </a:p>
        </p:txBody>
      </p:sp>
      <p:sp>
        <p:nvSpPr>
          <p:cNvPr id="401414"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37A15FF1-8A3B-48D4-9E35-B2BBD30D7D79}" type="slidenum">
              <a:rPr lang="pt-BR"/>
              <a:pPr>
                <a:defRPr/>
              </a:pPr>
              <a:t>‹nº›</a:t>
            </a:fld>
            <a:endParaRPr lang="pt-BR"/>
          </a:p>
        </p:txBody>
      </p:sp>
    </p:spTree>
  </p:cSld>
  <p:clrMap bg1="lt1" tx1="dk1" bg2="lt2" tx2="dk2" accent1="accent1" accent2="accent2" accent3="accent3" accent4="accent4" accent5="accent5" accent6="accent6" hlink="hlink" folHlink="folHlink"/>
  <p:sldLayoutIdLst>
    <p:sldLayoutId id="2147484759" r:id="rId1"/>
    <p:sldLayoutId id="2147484760" r:id="rId2"/>
    <p:sldLayoutId id="2147484761" r:id="rId3"/>
    <p:sldLayoutId id="2147484762" r:id="rId4"/>
    <p:sldLayoutId id="2147484763" r:id="rId5"/>
    <p:sldLayoutId id="2147484764" r:id="rId6"/>
    <p:sldLayoutId id="2147484765" r:id="rId7"/>
    <p:sldLayoutId id="2147484766" r:id="rId8"/>
    <p:sldLayoutId id="2147484767" r:id="rId9"/>
    <p:sldLayoutId id="2147484768" r:id="rId10"/>
    <p:sldLayoutId id="214748476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1313" indent="-341313" algn="l" rtl="0" eaLnBrk="0" fontAlgn="base" hangingPunct="0">
        <a:spcBef>
          <a:spcPct val="20000"/>
        </a:spcBef>
        <a:spcAft>
          <a:spcPct val="0"/>
        </a:spcAft>
        <a:buChar char="•"/>
        <a:defRPr sz="3200">
          <a:solidFill>
            <a:schemeClr val="tx1"/>
          </a:solidFill>
          <a:latin typeface="+mn-lt"/>
          <a:ea typeface="+mn-ea"/>
          <a:cs typeface="+mn-cs"/>
        </a:defRPr>
      </a:lvl1pPr>
      <a:lvl2pPr marL="741363" indent="-284163" algn="l" rtl="0" eaLnBrk="0" fontAlgn="base" hangingPunct="0">
        <a:spcBef>
          <a:spcPct val="20000"/>
        </a:spcBef>
        <a:spcAft>
          <a:spcPct val="0"/>
        </a:spcAft>
        <a:buChar char="–"/>
        <a:defRPr sz="2800">
          <a:solidFill>
            <a:schemeClr val="tx1"/>
          </a:solidFill>
          <a:latin typeface="+mn-lt"/>
        </a:defRPr>
      </a:lvl2pPr>
      <a:lvl3pPr marL="1141413" indent="-227013" algn="l" rtl="0" eaLnBrk="0" fontAlgn="base" hangingPunct="0">
        <a:spcBef>
          <a:spcPct val="20000"/>
        </a:spcBef>
        <a:spcAft>
          <a:spcPct val="0"/>
        </a:spcAft>
        <a:buChar char="•"/>
        <a:defRPr sz="2400">
          <a:solidFill>
            <a:schemeClr val="tx1"/>
          </a:solidFill>
          <a:latin typeface="+mn-lt"/>
        </a:defRPr>
      </a:lvl3pPr>
      <a:lvl4pPr marL="1598613" indent="-227013" algn="l" rtl="0" eaLnBrk="0" fontAlgn="base" hangingPunct="0">
        <a:spcBef>
          <a:spcPct val="20000"/>
        </a:spcBef>
        <a:spcAft>
          <a:spcPct val="0"/>
        </a:spcAft>
        <a:buChar char="–"/>
        <a:defRPr sz="2000">
          <a:solidFill>
            <a:schemeClr val="tx1"/>
          </a:solidFill>
          <a:latin typeface="+mn-lt"/>
        </a:defRPr>
      </a:lvl4pPr>
      <a:lvl5pPr marL="2055813" indent="-227013"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econ.puc-rio.br/mgarcia"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mailto:mgarcia@econ.puc-rio.br"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0" y="404813"/>
            <a:ext cx="9144000" cy="1381125"/>
          </a:xfrm>
        </p:spPr>
        <p:txBody>
          <a:bodyPr/>
          <a:lstStyle/>
          <a:p>
            <a:pPr defTabSz="912813" eaLnBrk="1" hangingPunct="1"/>
            <a:r>
              <a:rPr lang="en-US" sz="3600" b="1" smtClean="0"/>
              <a:t>Capital Flows, Exchange-Rate Derivatives  and Sterilized Interventions: Brazil as a BRIC</a:t>
            </a:r>
          </a:p>
        </p:txBody>
      </p:sp>
      <p:sp>
        <p:nvSpPr>
          <p:cNvPr id="332803" name="Rectangle 3"/>
          <p:cNvSpPr>
            <a:spLocks noGrp="1" noChangeArrowheads="1"/>
          </p:cNvSpPr>
          <p:nvPr>
            <p:ph type="subTitle" idx="1"/>
          </p:nvPr>
        </p:nvSpPr>
        <p:spPr>
          <a:xfrm>
            <a:off x="0" y="2000250"/>
            <a:ext cx="9144000" cy="4857750"/>
          </a:xfrm>
        </p:spPr>
        <p:txBody>
          <a:bodyPr/>
          <a:lstStyle/>
          <a:p>
            <a:pPr eaLnBrk="1" hangingPunct="1">
              <a:lnSpc>
                <a:spcPct val="80000"/>
              </a:lnSpc>
              <a:defRPr/>
            </a:pPr>
            <a:endParaRPr lang="pt-BR" sz="2000" b="1" dirty="0" smtClean="0">
              <a:effectLst>
                <a:outerShdw blurRad="38100" dist="38100" dir="2700000" algn="tl">
                  <a:srgbClr val="C0C0C0"/>
                </a:outerShdw>
              </a:effectLst>
            </a:endParaRPr>
          </a:p>
          <a:p>
            <a:pPr eaLnBrk="1" hangingPunct="1">
              <a:lnSpc>
                <a:spcPct val="80000"/>
              </a:lnSpc>
              <a:defRPr/>
            </a:pPr>
            <a:r>
              <a:rPr lang="pt-BR" sz="2000" b="1" dirty="0" smtClean="0">
                <a:effectLst>
                  <a:outerShdw blurRad="38100" dist="38100" dir="2700000" algn="tl">
                    <a:srgbClr val="C0C0C0"/>
                  </a:outerShdw>
                </a:effectLst>
              </a:rPr>
              <a:t>Márcio G. P. Garcia</a:t>
            </a:r>
          </a:p>
          <a:p>
            <a:pPr eaLnBrk="1" hangingPunct="1">
              <a:lnSpc>
                <a:spcPct val="80000"/>
              </a:lnSpc>
              <a:defRPr/>
            </a:pPr>
            <a:r>
              <a:rPr lang="en-US" sz="2000" dirty="0" smtClean="0">
                <a:effectLst>
                  <a:outerShdw blurRad="38100" dist="38100" dir="2700000" algn="tl">
                    <a:srgbClr val="C0C0C0"/>
                  </a:outerShdw>
                </a:effectLst>
              </a:rPr>
              <a:t>Department of Economics - PUC-Rio</a:t>
            </a:r>
          </a:p>
          <a:p>
            <a:pPr eaLnBrk="1" hangingPunct="1">
              <a:lnSpc>
                <a:spcPct val="80000"/>
              </a:lnSpc>
              <a:defRPr/>
            </a:pPr>
            <a:r>
              <a:rPr lang="en-US" sz="2000" dirty="0" smtClean="0">
                <a:effectLst>
                  <a:outerShdw blurRad="38100" dist="38100" dir="2700000" algn="tl">
                    <a:srgbClr val="C0C0C0"/>
                  </a:outerShdw>
                </a:effectLst>
                <a:hlinkClick r:id="rId3"/>
              </a:rPr>
              <a:t>www.econ.puc-rio.br/mgarcia</a:t>
            </a:r>
            <a:endParaRPr lang="en-US" sz="2000" dirty="0" smtClean="0">
              <a:effectLst>
                <a:outerShdw blurRad="38100" dist="38100" dir="2700000" algn="tl">
                  <a:srgbClr val="C0C0C0"/>
                </a:outerShdw>
              </a:effectLst>
            </a:endParaRPr>
          </a:p>
          <a:p>
            <a:pPr eaLnBrk="1" hangingPunct="1">
              <a:lnSpc>
                <a:spcPct val="80000"/>
              </a:lnSpc>
              <a:defRPr/>
            </a:pPr>
            <a:r>
              <a:rPr lang="en-US" sz="2000" dirty="0" smtClean="0">
                <a:effectLst>
                  <a:outerShdw blurRad="38100" dist="38100" dir="2700000" algn="tl">
                    <a:srgbClr val="C0C0C0"/>
                  </a:outerShdw>
                </a:effectLst>
                <a:hlinkClick r:id="rId4"/>
              </a:rPr>
              <a:t>mgarcia@econ.puc-rio.br</a:t>
            </a:r>
            <a:endParaRPr lang="en-US" sz="2000" dirty="0" smtClean="0">
              <a:effectLst>
                <a:outerShdw blurRad="38100" dist="38100" dir="2700000" algn="tl">
                  <a:srgbClr val="C0C0C0"/>
                </a:outerShdw>
              </a:effectLst>
            </a:endParaRPr>
          </a:p>
          <a:p>
            <a:pPr eaLnBrk="1" hangingPunct="1">
              <a:lnSpc>
                <a:spcPct val="80000"/>
              </a:lnSpc>
              <a:defRPr/>
            </a:pPr>
            <a:endParaRPr lang="en-US" sz="2000" dirty="0" smtClean="0">
              <a:effectLst>
                <a:outerShdw blurRad="38100" dist="38100" dir="2700000" algn="tl">
                  <a:srgbClr val="C0C0C0"/>
                </a:outerShdw>
              </a:effectLst>
            </a:endParaRPr>
          </a:p>
          <a:p>
            <a:pPr eaLnBrk="1" hangingPunct="1">
              <a:lnSpc>
                <a:spcPct val="80000"/>
              </a:lnSpc>
              <a:defRPr/>
            </a:pPr>
            <a:endParaRPr lang="en-US" sz="2000" dirty="0" smtClean="0">
              <a:effectLst>
                <a:outerShdw blurRad="38100" dist="38100" dir="2700000" algn="tl">
                  <a:srgbClr val="C0C0C0"/>
                </a:outerShdw>
              </a:effectLst>
            </a:endParaRPr>
          </a:p>
          <a:p>
            <a:pPr eaLnBrk="1" hangingPunct="1">
              <a:lnSpc>
                <a:spcPct val="80000"/>
              </a:lnSpc>
              <a:defRPr/>
            </a:pPr>
            <a:r>
              <a:rPr lang="pt-BR" sz="2000" dirty="0" err="1" smtClean="0">
                <a:effectLst>
                  <a:outerShdw blurRad="38100" dist="38100" dir="2700000" algn="tl">
                    <a:srgbClr val="C0C0C0"/>
                  </a:outerShdw>
                </a:effectLst>
              </a:rPr>
              <a:t>Seminar</a:t>
            </a:r>
            <a:r>
              <a:rPr lang="pt-BR" sz="2000" dirty="0" smtClean="0">
                <a:effectLst>
                  <a:outerShdw blurRad="38100" dist="38100" dir="2700000" algn="tl">
                    <a:srgbClr val="C0C0C0"/>
                  </a:outerShdw>
                </a:effectLst>
              </a:rPr>
              <a:t> </a:t>
            </a:r>
            <a:r>
              <a:rPr lang="pt-BR" sz="2000" dirty="0" err="1" smtClean="0">
                <a:effectLst>
                  <a:outerShdw blurRad="38100" dist="38100" dir="2700000" algn="tl">
                    <a:srgbClr val="C0C0C0"/>
                  </a:outerShdw>
                </a:effectLst>
              </a:rPr>
              <a:t>at</a:t>
            </a:r>
            <a:r>
              <a:rPr lang="pt-BR" sz="2000" dirty="0" smtClean="0">
                <a:effectLst>
                  <a:outerShdw blurRad="38100" dist="38100" dir="2700000" algn="tl">
                    <a:srgbClr val="C0C0C0"/>
                  </a:outerShdw>
                </a:effectLst>
              </a:rPr>
              <a:t> </a:t>
            </a:r>
            <a:r>
              <a:rPr lang="pt-BR" sz="2000" dirty="0" err="1" smtClean="0">
                <a:effectLst>
                  <a:outerShdw blurRad="38100" dist="38100" dir="2700000" algn="tl">
                    <a:srgbClr val="C0C0C0"/>
                  </a:outerShdw>
                </a:effectLst>
              </a:rPr>
              <a:t>the</a:t>
            </a:r>
            <a:r>
              <a:rPr lang="pt-BR" sz="2000" dirty="0" smtClean="0">
                <a:effectLst>
                  <a:outerShdw blurRad="38100" dist="38100" dir="2700000" algn="tl">
                    <a:srgbClr val="C0C0C0"/>
                  </a:outerShdw>
                </a:effectLst>
              </a:rPr>
              <a:t> IMF </a:t>
            </a:r>
            <a:r>
              <a:rPr lang="pt-BR" sz="2000" dirty="0" err="1" smtClean="0">
                <a:effectLst>
                  <a:outerShdw blurRad="38100" dist="38100" dir="2700000" algn="tl">
                    <a:srgbClr val="C0C0C0"/>
                  </a:outerShdw>
                </a:effectLst>
              </a:rPr>
              <a:t>Research</a:t>
            </a:r>
            <a:r>
              <a:rPr lang="pt-BR" sz="2000" dirty="0" smtClean="0">
                <a:effectLst>
                  <a:outerShdw blurRad="38100" dist="38100" dir="2700000" algn="tl">
                    <a:srgbClr val="C0C0C0"/>
                  </a:outerShdw>
                </a:effectLst>
              </a:rPr>
              <a:t> </a:t>
            </a:r>
            <a:r>
              <a:rPr lang="pt-BR" sz="2000" dirty="0" err="1" smtClean="0">
                <a:effectLst>
                  <a:outerShdw blurRad="38100" dist="38100" dir="2700000" algn="tl">
                    <a:srgbClr val="C0C0C0"/>
                  </a:outerShdw>
                </a:effectLst>
              </a:rPr>
              <a:t>Department</a:t>
            </a:r>
            <a:endParaRPr lang="en-US" sz="2000" b="1" dirty="0" smtClean="0">
              <a:effectLst>
                <a:outerShdw blurRad="38100" dist="38100" dir="2700000" algn="tl">
                  <a:srgbClr val="C0C0C0"/>
                </a:outerShdw>
              </a:effectLst>
            </a:endParaRPr>
          </a:p>
          <a:p>
            <a:pPr eaLnBrk="1" hangingPunct="1">
              <a:lnSpc>
                <a:spcPct val="80000"/>
              </a:lnSpc>
              <a:defRPr/>
            </a:pPr>
            <a:r>
              <a:rPr lang="en-US" sz="2000" dirty="0" smtClean="0">
                <a:effectLst>
                  <a:outerShdw blurRad="38100" dist="38100" dir="2700000" algn="tl">
                    <a:srgbClr val="C0C0C0"/>
                  </a:outerShdw>
                </a:effectLst>
              </a:rPr>
              <a:t>January 7</a:t>
            </a:r>
            <a:r>
              <a:rPr lang="en-US" sz="2000" baseline="30000" dirty="0" smtClean="0">
                <a:effectLst>
                  <a:outerShdw blurRad="38100" dist="38100" dir="2700000" algn="tl">
                    <a:srgbClr val="C0C0C0"/>
                  </a:outerShdw>
                </a:effectLst>
              </a:rPr>
              <a:t>th</a:t>
            </a:r>
            <a:r>
              <a:rPr lang="en-US" sz="2000" dirty="0" smtClean="0">
                <a:effectLst>
                  <a:outerShdw blurRad="38100" dist="38100" dir="2700000" algn="tl">
                    <a:srgbClr val="C0C0C0"/>
                  </a:outerShdw>
                </a:effectLst>
              </a:rPr>
              <a:t>, 2010</a:t>
            </a:r>
          </a:p>
          <a:p>
            <a:pPr eaLnBrk="1" hangingPunct="1">
              <a:lnSpc>
                <a:spcPct val="80000"/>
              </a:lnSpc>
              <a:defRPr/>
            </a:pPr>
            <a:endParaRPr lang="en-US" sz="2000" dirty="0" smtClean="0">
              <a:effectLst>
                <a:outerShdw blurRad="38100" dist="38100" dir="2700000" algn="tl">
                  <a:srgbClr val="C0C0C0"/>
                </a:outerShdw>
              </a:effectLst>
            </a:endParaRPr>
          </a:p>
          <a:p>
            <a:pPr algn="l" eaLnBrk="1" hangingPunct="1">
              <a:lnSpc>
                <a:spcPct val="80000"/>
              </a:lnSpc>
              <a:defRPr/>
            </a:pPr>
            <a:r>
              <a:rPr lang="pt-BR" sz="2000" dirty="0" smtClean="0">
                <a:effectLst>
                  <a:outerShdw blurRad="38100" dist="38100" dir="2700000" algn="tl">
                    <a:srgbClr val="C0C0C0"/>
                  </a:outerShdw>
                </a:effectLst>
              </a:rPr>
              <a:t>	 	</a:t>
            </a:r>
          </a:p>
        </p:txBody>
      </p:sp>
      <p:sp>
        <p:nvSpPr>
          <p:cNvPr id="4100" name="Text Box 5"/>
          <p:cNvSpPr txBox="1">
            <a:spLocks noChangeArrowheads="1"/>
          </p:cNvSpPr>
          <p:nvPr/>
        </p:nvSpPr>
        <p:spPr bwMode="auto">
          <a:xfrm>
            <a:off x="0" y="6357938"/>
            <a:ext cx="9144000" cy="523875"/>
          </a:xfrm>
          <a:prstGeom prst="rect">
            <a:avLst/>
          </a:prstGeom>
          <a:noFill/>
          <a:ln w="9525">
            <a:noFill/>
            <a:miter lim="800000"/>
            <a:headEnd/>
            <a:tailEnd/>
          </a:ln>
        </p:spPr>
        <p:txBody>
          <a:bodyPr>
            <a:spAutoFit/>
          </a:bodyPr>
          <a:lstStyle/>
          <a:p>
            <a:pPr defTabSz="912813"/>
            <a:r>
              <a:rPr lang="en-US" sz="1400" b="1"/>
              <a:t>Many of the results presented here come from Werther Vervloet’s M.Sc. Thesis. I thank Ricardo Dahis and Pedro Guinsburg, for excellent research assistance. </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3" cstate="print"/>
          <a:srcRect/>
          <a:stretch>
            <a:fillRect/>
          </a:stretch>
        </p:blipFill>
        <p:spPr bwMode="auto">
          <a:xfrm>
            <a:off x="19050" y="285750"/>
            <a:ext cx="9124950" cy="6286500"/>
          </a:xfrm>
          <a:prstGeom prst="rect">
            <a:avLst/>
          </a:prstGeom>
          <a:noFill/>
          <a:ln w="9525">
            <a:noFill/>
            <a:miter lim="800000"/>
            <a:headEnd/>
            <a:tailEnd/>
          </a:ln>
        </p:spPr>
      </p:pic>
      <p:sp>
        <p:nvSpPr>
          <p:cNvPr id="5" name="Oval 5"/>
          <p:cNvSpPr>
            <a:spLocks noChangeArrowheads="1"/>
          </p:cNvSpPr>
          <p:nvPr/>
        </p:nvSpPr>
        <p:spPr bwMode="auto">
          <a:xfrm rot="640840">
            <a:off x="1649413" y="2370138"/>
            <a:ext cx="219075" cy="868362"/>
          </a:xfrm>
          <a:prstGeom prst="ellipse">
            <a:avLst/>
          </a:prstGeom>
          <a:noFill/>
          <a:ln w="25400">
            <a:solidFill>
              <a:srgbClr val="FF0000"/>
            </a:solidFill>
            <a:round/>
            <a:headEnd/>
            <a:tailEnd/>
          </a:ln>
        </p:spPr>
        <p:txBody>
          <a:bodyPr wrap="none" anchor="ctr"/>
          <a:lstStyle/>
          <a:p>
            <a:endParaRPr lang="en-US" sz="1100"/>
          </a:p>
        </p:txBody>
      </p:sp>
      <p:sp>
        <p:nvSpPr>
          <p:cNvPr id="6" name="Oval 5"/>
          <p:cNvSpPr>
            <a:spLocks noChangeArrowheads="1"/>
          </p:cNvSpPr>
          <p:nvPr/>
        </p:nvSpPr>
        <p:spPr bwMode="auto">
          <a:xfrm rot="412181">
            <a:off x="2190750" y="1657350"/>
            <a:ext cx="357188" cy="1971675"/>
          </a:xfrm>
          <a:prstGeom prst="ellipse">
            <a:avLst/>
          </a:prstGeom>
          <a:noFill/>
          <a:ln w="25400">
            <a:solidFill>
              <a:srgbClr val="FF0000"/>
            </a:solidFill>
            <a:round/>
            <a:headEnd/>
            <a:tailEnd/>
          </a:ln>
        </p:spPr>
        <p:txBody>
          <a:bodyPr wrap="none" anchor="ctr"/>
          <a:lstStyle/>
          <a:p>
            <a:endParaRPr lang="en-US" sz="1100"/>
          </a:p>
        </p:txBody>
      </p:sp>
      <p:sp>
        <p:nvSpPr>
          <p:cNvPr id="7" name="Oval 5"/>
          <p:cNvSpPr>
            <a:spLocks noChangeArrowheads="1"/>
          </p:cNvSpPr>
          <p:nvPr/>
        </p:nvSpPr>
        <p:spPr bwMode="auto">
          <a:xfrm rot="805696">
            <a:off x="3579813" y="2381250"/>
            <a:ext cx="293687" cy="717550"/>
          </a:xfrm>
          <a:prstGeom prst="ellipse">
            <a:avLst/>
          </a:prstGeom>
          <a:noFill/>
          <a:ln w="25400">
            <a:solidFill>
              <a:srgbClr val="FF0000"/>
            </a:solidFill>
            <a:round/>
            <a:headEnd/>
            <a:tailEnd/>
          </a:ln>
        </p:spPr>
        <p:txBody>
          <a:bodyPr wrap="none" anchor="ctr"/>
          <a:lstStyle/>
          <a:p>
            <a:endParaRPr lang="en-US" sz="1100"/>
          </a:p>
        </p:txBody>
      </p:sp>
      <p:sp>
        <p:nvSpPr>
          <p:cNvPr id="8" name="Oval 5"/>
          <p:cNvSpPr>
            <a:spLocks noChangeArrowheads="1"/>
          </p:cNvSpPr>
          <p:nvPr/>
        </p:nvSpPr>
        <p:spPr bwMode="auto">
          <a:xfrm rot="1050058">
            <a:off x="5232400" y="2813050"/>
            <a:ext cx="276225" cy="630238"/>
          </a:xfrm>
          <a:prstGeom prst="ellipse">
            <a:avLst/>
          </a:prstGeom>
          <a:noFill/>
          <a:ln w="25400">
            <a:solidFill>
              <a:srgbClr val="FF0000"/>
            </a:solidFill>
            <a:round/>
            <a:headEnd/>
            <a:tailEnd/>
          </a:ln>
        </p:spPr>
        <p:txBody>
          <a:bodyPr wrap="none" anchor="ctr"/>
          <a:lstStyle/>
          <a:p>
            <a:endParaRPr lang="en-US" sz="1100"/>
          </a:p>
        </p:txBody>
      </p:sp>
      <p:sp>
        <p:nvSpPr>
          <p:cNvPr id="9" name="Oval 5"/>
          <p:cNvSpPr>
            <a:spLocks noChangeArrowheads="1"/>
          </p:cNvSpPr>
          <p:nvPr/>
        </p:nvSpPr>
        <p:spPr bwMode="auto">
          <a:xfrm rot="555825">
            <a:off x="6921500" y="3017838"/>
            <a:ext cx="363538" cy="1711325"/>
          </a:xfrm>
          <a:prstGeom prst="ellipse">
            <a:avLst/>
          </a:prstGeom>
          <a:noFill/>
          <a:ln w="25400">
            <a:solidFill>
              <a:srgbClr val="FF0000"/>
            </a:solidFill>
            <a:round/>
            <a:headEnd/>
            <a:tailEnd/>
          </a:ln>
        </p:spPr>
        <p:txBody>
          <a:bodyPr wrap="none" anchor="ctr"/>
          <a:lstStyle/>
          <a:p>
            <a:endParaRPr lang="en-US" sz="1100"/>
          </a:p>
        </p:txBody>
      </p:sp>
      <p:sp>
        <p:nvSpPr>
          <p:cNvPr id="10" name="Oval 5"/>
          <p:cNvSpPr>
            <a:spLocks noChangeArrowheads="1"/>
          </p:cNvSpPr>
          <p:nvPr/>
        </p:nvSpPr>
        <p:spPr bwMode="auto">
          <a:xfrm rot="957571">
            <a:off x="8108950" y="4384675"/>
            <a:ext cx="314325" cy="828675"/>
          </a:xfrm>
          <a:prstGeom prst="ellipse">
            <a:avLst/>
          </a:prstGeom>
          <a:noFill/>
          <a:ln w="25400">
            <a:solidFill>
              <a:srgbClr val="FF0000"/>
            </a:solidFill>
            <a:round/>
            <a:headEnd/>
            <a:tailEnd/>
          </a:ln>
        </p:spPr>
        <p:txBody>
          <a:bodyPr wrap="none" anchor="ctr"/>
          <a:lstStyle/>
          <a:p>
            <a:endParaRPr lang="en-US" sz="1100"/>
          </a:p>
        </p:txBody>
      </p:sp>
      <p:sp>
        <p:nvSpPr>
          <p:cNvPr id="11" name="Text Box 24"/>
          <p:cNvSpPr txBox="1">
            <a:spLocks noChangeArrowheads="1"/>
          </p:cNvSpPr>
          <p:nvPr/>
        </p:nvSpPr>
        <p:spPr bwMode="auto">
          <a:xfrm>
            <a:off x="1071563" y="3143250"/>
            <a:ext cx="649287" cy="261938"/>
          </a:xfrm>
          <a:prstGeom prst="rect">
            <a:avLst/>
          </a:prstGeom>
          <a:noFill/>
          <a:ln w="9525">
            <a:noFill/>
            <a:miter lim="800000"/>
            <a:headEnd/>
            <a:tailEnd/>
          </a:ln>
        </p:spPr>
        <p:txBody>
          <a:bodyPr>
            <a:spAutoFit/>
          </a:bodyPr>
          <a:lstStyle/>
          <a:p>
            <a:pPr>
              <a:spcBef>
                <a:spcPct val="50000"/>
              </a:spcBef>
            </a:pPr>
            <a:r>
              <a:rPr lang="pt-BR" sz="1100" b="1">
                <a:solidFill>
                  <a:srgbClr val="FF3300"/>
                </a:solidFill>
              </a:rPr>
              <a:t>A </a:t>
            </a:r>
            <a:r>
              <a:rPr lang="pt-BR" sz="1100" b="1">
                <a:solidFill>
                  <a:srgbClr val="FF3300"/>
                </a:solidFill>
                <a:sym typeface="Wingdings" pitchFamily="2" charset="2"/>
              </a:rPr>
              <a:t> B</a:t>
            </a:r>
            <a:endParaRPr lang="pt-BR" sz="1100" b="1">
              <a:solidFill>
                <a:srgbClr val="FF3300"/>
              </a:solidFill>
            </a:endParaRPr>
          </a:p>
        </p:txBody>
      </p:sp>
      <p:sp>
        <p:nvSpPr>
          <p:cNvPr id="12" name="Text Box 24"/>
          <p:cNvSpPr txBox="1">
            <a:spLocks noChangeArrowheads="1"/>
          </p:cNvSpPr>
          <p:nvPr/>
        </p:nvSpPr>
        <p:spPr bwMode="auto">
          <a:xfrm>
            <a:off x="2428875" y="2928938"/>
            <a:ext cx="649288" cy="261937"/>
          </a:xfrm>
          <a:prstGeom prst="rect">
            <a:avLst/>
          </a:prstGeom>
          <a:noFill/>
          <a:ln w="9525">
            <a:noFill/>
            <a:miter lim="800000"/>
            <a:headEnd/>
            <a:tailEnd/>
          </a:ln>
        </p:spPr>
        <p:txBody>
          <a:bodyPr>
            <a:spAutoFit/>
          </a:bodyPr>
          <a:lstStyle/>
          <a:p>
            <a:pPr>
              <a:spcBef>
                <a:spcPct val="50000"/>
              </a:spcBef>
            </a:pPr>
            <a:r>
              <a:rPr lang="pt-BR" sz="1100" b="1">
                <a:solidFill>
                  <a:srgbClr val="FF3300"/>
                </a:solidFill>
              </a:rPr>
              <a:t>A </a:t>
            </a:r>
            <a:r>
              <a:rPr lang="pt-BR" sz="1100" b="1">
                <a:solidFill>
                  <a:srgbClr val="FF3300"/>
                </a:solidFill>
                <a:sym typeface="Wingdings" pitchFamily="2" charset="2"/>
              </a:rPr>
              <a:t> B</a:t>
            </a:r>
            <a:endParaRPr lang="pt-BR" sz="1100" b="1">
              <a:solidFill>
                <a:srgbClr val="FF3300"/>
              </a:solidFill>
            </a:endParaRPr>
          </a:p>
        </p:txBody>
      </p:sp>
      <p:sp>
        <p:nvSpPr>
          <p:cNvPr id="13" name="Text Box 24"/>
          <p:cNvSpPr txBox="1">
            <a:spLocks noChangeArrowheads="1"/>
          </p:cNvSpPr>
          <p:nvPr/>
        </p:nvSpPr>
        <p:spPr bwMode="auto">
          <a:xfrm>
            <a:off x="3500438" y="2143125"/>
            <a:ext cx="649287" cy="261938"/>
          </a:xfrm>
          <a:prstGeom prst="rect">
            <a:avLst/>
          </a:prstGeom>
          <a:noFill/>
          <a:ln w="9525">
            <a:noFill/>
            <a:miter lim="800000"/>
            <a:headEnd/>
            <a:tailEnd/>
          </a:ln>
        </p:spPr>
        <p:txBody>
          <a:bodyPr>
            <a:spAutoFit/>
          </a:bodyPr>
          <a:lstStyle/>
          <a:p>
            <a:pPr>
              <a:spcBef>
                <a:spcPct val="50000"/>
              </a:spcBef>
            </a:pPr>
            <a:r>
              <a:rPr lang="pt-BR" sz="1100" b="1">
                <a:solidFill>
                  <a:srgbClr val="FF3300"/>
                </a:solidFill>
              </a:rPr>
              <a:t>A </a:t>
            </a:r>
            <a:r>
              <a:rPr lang="pt-BR" sz="1100" b="1">
                <a:solidFill>
                  <a:srgbClr val="FF3300"/>
                </a:solidFill>
                <a:sym typeface="Wingdings" pitchFamily="2" charset="2"/>
              </a:rPr>
              <a:t> B</a:t>
            </a:r>
            <a:endParaRPr lang="pt-BR" sz="1100" b="1">
              <a:solidFill>
                <a:srgbClr val="FF3300"/>
              </a:solidFill>
            </a:endParaRPr>
          </a:p>
        </p:txBody>
      </p:sp>
      <p:sp>
        <p:nvSpPr>
          <p:cNvPr id="14" name="Text Box 24"/>
          <p:cNvSpPr txBox="1">
            <a:spLocks noChangeArrowheads="1"/>
          </p:cNvSpPr>
          <p:nvPr/>
        </p:nvSpPr>
        <p:spPr bwMode="auto">
          <a:xfrm>
            <a:off x="5357813" y="2571750"/>
            <a:ext cx="649287" cy="261938"/>
          </a:xfrm>
          <a:prstGeom prst="rect">
            <a:avLst/>
          </a:prstGeom>
          <a:noFill/>
          <a:ln w="9525">
            <a:noFill/>
            <a:miter lim="800000"/>
            <a:headEnd/>
            <a:tailEnd/>
          </a:ln>
        </p:spPr>
        <p:txBody>
          <a:bodyPr>
            <a:spAutoFit/>
          </a:bodyPr>
          <a:lstStyle/>
          <a:p>
            <a:pPr>
              <a:spcBef>
                <a:spcPct val="50000"/>
              </a:spcBef>
            </a:pPr>
            <a:r>
              <a:rPr lang="pt-BR" sz="1100" b="1">
                <a:solidFill>
                  <a:srgbClr val="FF3300"/>
                </a:solidFill>
              </a:rPr>
              <a:t>A </a:t>
            </a:r>
            <a:r>
              <a:rPr lang="pt-BR" sz="1100" b="1">
                <a:solidFill>
                  <a:srgbClr val="FF3300"/>
                </a:solidFill>
                <a:sym typeface="Wingdings" pitchFamily="2" charset="2"/>
              </a:rPr>
              <a:t> B</a:t>
            </a:r>
            <a:endParaRPr lang="pt-BR" sz="1100" b="1">
              <a:solidFill>
                <a:srgbClr val="FF3300"/>
              </a:solidFill>
            </a:endParaRPr>
          </a:p>
        </p:txBody>
      </p:sp>
      <p:sp>
        <p:nvSpPr>
          <p:cNvPr id="15" name="Text Box 24"/>
          <p:cNvSpPr txBox="1">
            <a:spLocks noChangeArrowheads="1"/>
          </p:cNvSpPr>
          <p:nvPr/>
        </p:nvSpPr>
        <p:spPr bwMode="auto">
          <a:xfrm>
            <a:off x="6715125" y="4786313"/>
            <a:ext cx="649288" cy="261937"/>
          </a:xfrm>
          <a:prstGeom prst="rect">
            <a:avLst/>
          </a:prstGeom>
          <a:noFill/>
          <a:ln w="9525">
            <a:noFill/>
            <a:miter lim="800000"/>
            <a:headEnd/>
            <a:tailEnd/>
          </a:ln>
        </p:spPr>
        <p:txBody>
          <a:bodyPr>
            <a:spAutoFit/>
          </a:bodyPr>
          <a:lstStyle/>
          <a:p>
            <a:pPr>
              <a:spcBef>
                <a:spcPct val="50000"/>
              </a:spcBef>
            </a:pPr>
            <a:r>
              <a:rPr lang="pt-BR" sz="1100" b="1">
                <a:solidFill>
                  <a:srgbClr val="FF3300"/>
                </a:solidFill>
              </a:rPr>
              <a:t>A </a:t>
            </a:r>
            <a:r>
              <a:rPr lang="pt-BR" sz="1100" b="1">
                <a:solidFill>
                  <a:srgbClr val="FF3300"/>
                </a:solidFill>
                <a:sym typeface="Wingdings" pitchFamily="2" charset="2"/>
              </a:rPr>
              <a:t> B</a:t>
            </a:r>
            <a:endParaRPr lang="pt-BR" sz="1100" b="1">
              <a:solidFill>
                <a:srgbClr val="FF3300"/>
              </a:solidFill>
            </a:endParaRPr>
          </a:p>
        </p:txBody>
      </p:sp>
      <p:sp>
        <p:nvSpPr>
          <p:cNvPr id="16" name="Text Box 24"/>
          <p:cNvSpPr txBox="1">
            <a:spLocks noChangeArrowheads="1"/>
          </p:cNvSpPr>
          <p:nvPr/>
        </p:nvSpPr>
        <p:spPr bwMode="auto">
          <a:xfrm>
            <a:off x="7786688" y="4214813"/>
            <a:ext cx="649287" cy="261937"/>
          </a:xfrm>
          <a:prstGeom prst="rect">
            <a:avLst/>
          </a:prstGeom>
          <a:noFill/>
          <a:ln w="9525">
            <a:noFill/>
            <a:miter lim="800000"/>
            <a:headEnd/>
            <a:tailEnd/>
          </a:ln>
        </p:spPr>
        <p:txBody>
          <a:bodyPr>
            <a:spAutoFit/>
          </a:bodyPr>
          <a:lstStyle/>
          <a:p>
            <a:pPr>
              <a:spcBef>
                <a:spcPct val="50000"/>
              </a:spcBef>
            </a:pPr>
            <a:r>
              <a:rPr lang="pt-BR" sz="1100" b="1">
                <a:solidFill>
                  <a:srgbClr val="FF3300"/>
                </a:solidFill>
              </a:rPr>
              <a:t>A </a:t>
            </a:r>
            <a:r>
              <a:rPr lang="pt-BR" sz="1100" b="1">
                <a:solidFill>
                  <a:srgbClr val="FF3300"/>
                </a:solidFill>
                <a:sym typeface="Wingdings" pitchFamily="2" charset="2"/>
              </a:rPr>
              <a:t> B</a:t>
            </a:r>
            <a:endParaRPr lang="pt-BR" sz="1100" b="1">
              <a:solidFill>
                <a:srgbClr val="FF33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par>
                                <p:cTn id="25" presetID="1" presetClass="entr" presetSubtype="0" fill="hold" grpId="1" nodeType="withEffect">
                                  <p:stCondLst>
                                    <p:cond delay="0"/>
                                  </p:stCondLst>
                                  <p:childTnLst>
                                    <p:set>
                                      <p:cBhvr>
                                        <p:cTn id="26" dur="1" fill="hold">
                                          <p:stCondLst>
                                            <p:cond delay="0"/>
                                          </p:stCondLst>
                                        </p:cTn>
                                        <p:tgtEl>
                                          <p:spTgt spid="6"/>
                                        </p:tgtEl>
                                        <p:attrNameLst>
                                          <p:attrName>style.visibility</p:attrName>
                                        </p:attrNameLst>
                                      </p:cBhvr>
                                      <p:to>
                                        <p:strVal val="visible"/>
                                      </p:to>
                                    </p:set>
                                  </p:childTnLst>
                                </p:cTn>
                              </p:par>
                              <p:par>
                                <p:cTn id="27" presetID="1" presetClass="entr" presetSubtype="0" fill="hold" grpId="1" nodeType="withEffect">
                                  <p:stCondLst>
                                    <p:cond delay="0"/>
                                  </p:stCondLst>
                                  <p:childTnLst>
                                    <p:set>
                                      <p:cBhvr>
                                        <p:cTn id="28" dur="1" fill="hold">
                                          <p:stCondLst>
                                            <p:cond delay="0"/>
                                          </p:stCondLst>
                                        </p:cTn>
                                        <p:tgtEl>
                                          <p:spTgt spid="12"/>
                                        </p:tgtEl>
                                        <p:attrNameLst>
                                          <p:attrName>style.visibility</p:attrName>
                                        </p:attrNameLst>
                                      </p:cBhvr>
                                      <p:to>
                                        <p:strVal val="visible"/>
                                      </p:to>
                                    </p:set>
                                  </p:childTnLst>
                                </p:cTn>
                              </p:par>
                              <p:par>
                                <p:cTn id="29" presetID="1" presetClass="entr" presetSubtype="0" fill="hold" grpId="1" nodeType="withEffect">
                                  <p:stCondLst>
                                    <p:cond delay="0"/>
                                  </p:stCondLst>
                                  <p:childTnLst>
                                    <p:set>
                                      <p:cBhvr>
                                        <p:cTn id="30" dur="1" fill="hold">
                                          <p:stCondLst>
                                            <p:cond delay="0"/>
                                          </p:stCondLst>
                                        </p:cTn>
                                        <p:tgtEl>
                                          <p:spTgt spid="7"/>
                                        </p:tgtEl>
                                        <p:attrNameLst>
                                          <p:attrName>style.visibility</p:attrName>
                                        </p:attrNameLst>
                                      </p:cBhvr>
                                      <p:to>
                                        <p:strVal val="visible"/>
                                      </p:to>
                                    </p:set>
                                  </p:childTnLst>
                                </p:cTn>
                              </p:par>
                              <p:par>
                                <p:cTn id="31" presetID="1" presetClass="entr" presetSubtype="0" fill="hold" grpId="1" nodeType="withEffect">
                                  <p:stCondLst>
                                    <p:cond delay="0"/>
                                  </p:stCondLst>
                                  <p:childTnLst>
                                    <p:set>
                                      <p:cBhvr>
                                        <p:cTn id="32" dur="1" fill="hold">
                                          <p:stCondLst>
                                            <p:cond delay="0"/>
                                          </p:stCondLst>
                                        </p:cTn>
                                        <p:tgtEl>
                                          <p:spTgt spid="13"/>
                                        </p:tgtEl>
                                        <p:attrNameLst>
                                          <p:attrName>style.visibility</p:attrName>
                                        </p:attrNameLst>
                                      </p:cBhvr>
                                      <p:to>
                                        <p:strVal val="visible"/>
                                      </p:to>
                                    </p:set>
                                  </p:childTnLst>
                                </p:cTn>
                              </p:par>
                              <p:par>
                                <p:cTn id="33" presetID="1" presetClass="entr" presetSubtype="0" fill="hold" grpId="1" nodeType="withEffect">
                                  <p:stCondLst>
                                    <p:cond delay="0"/>
                                  </p:stCondLst>
                                  <p:childTnLst>
                                    <p:set>
                                      <p:cBhvr>
                                        <p:cTn id="34" dur="1" fill="hold">
                                          <p:stCondLst>
                                            <p:cond delay="0"/>
                                          </p:stCondLst>
                                        </p:cTn>
                                        <p:tgtEl>
                                          <p:spTgt spid="8"/>
                                        </p:tgtEl>
                                        <p:attrNameLst>
                                          <p:attrName>style.visibility</p:attrName>
                                        </p:attrNameLst>
                                      </p:cBhvr>
                                      <p:to>
                                        <p:strVal val="visible"/>
                                      </p:to>
                                    </p:set>
                                  </p:childTnLst>
                                </p:cTn>
                              </p:par>
                              <p:par>
                                <p:cTn id="35" presetID="1" presetClass="entr" presetSubtype="0" fill="hold" grpId="1" nodeType="withEffect">
                                  <p:stCondLst>
                                    <p:cond delay="0"/>
                                  </p:stCondLst>
                                  <p:childTnLst>
                                    <p:set>
                                      <p:cBhvr>
                                        <p:cTn id="36" dur="1" fill="hold">
                                          <p:stCondLst>
                                            <p:cond delay="0"/>
                                          </p:stCondLst>
                                        </p:cTn>
                                        <p:tgtEl>
                                          <p:spTgt spid="10"/>
                                        </p:tgtEl>
                                        <p:attrNameLst>
                                          <p:attrName>style.visibility</p:attrName>
                                        </p:attrNameLst>
                                      </p:cBhvr>
                                      <p:to>
                                        <p:strVal val="visible"/>
                                      </p:to>
                                    </p:set>
                                  </p:childTnLst>
                                </p:cTn>
                              </p:par>
                              <p:par>
                                <p:cTn id="37" presetID="1" presetClass="entr" presetSubtype="0" fill="hold" grpId="1" nodeType="withEffect">
                                  <p:stCondLst>
                                    <p:cond delay="0"/>
                                  </p:stCondLst>
                                  <p:childTnLst>
                                    <p:set>
                                      <p:cBhvr>
                                        <p:cTn id="38" dur="1" fill="hold">
                                          <p:stCondLst>
                                            <p:cond delay="0"/>
                                          </p:stCondLst>
                                        </p:cTn>
                                        <p:tgtEl>
                                          <p:spTgt spid="14"/>
                                        </p:tgtEl>
                                        <p:attrNameLst>
                                          <p:attrName>style.visibility</p:attrName>
                                        </p:attrNameLst>
                                      </p:cBhvr>
                                      <p:to>
                                        <p:strVal val="visible"/>
                                      </p:to>
                                    </p:set>
                                  </p:childTnLst>
                                </p:cTn>
                              </p:par>
                              <p:par>
                                <p:cTn id="39" presetID="1" presetClass="entr" presetSubtype="0" fill="hold" grpId="1" nodeType="withEffect">
                                  <p:stCondLst>
                                    <p:cond delay="0"/>
                                  </p:stCondLst>
                                  <p:childTnLst>
                                    <p:set>
                                      <p:cBhvr>
                                        <p:cTn id="40" dur="1" fill="hold">
                                          <p:stCondLst>
                                            <p:cond delay="0"/>
                                          </p:stCondLst>
                                        </p:cTn>
                                        <p:tgtEl>
                                          <p:spTgt spid="15"/>
                                        </p:tgtEl>
                                        <p:attrNameLst>
                                          <p:attrName>style.visibility</p:attrName>
                                        </p:attrNameLst>
                                      </p:cBhvr>
                                      <p:to>
                                        <p:strVal val="visible"/>
                                      </p:to>
                                    </p:set>
                                  </p:childTnLst>
                                </p:cTn>
                              </p:par>
                              <p:par>
                                <p:cTn id="41" presetID="1" presetClass="entr" presetSubtype="0" fill="hold" grpId="1" nodeType="withEffect">
                                  <p:stCondLst>
                                    <p:cond delay="0"/>
                                  </p:stCondLst>
                                  <p:childTnLst>
                                    <p:set>
                                      <p:cBhvr>
                                        <p:cTn id="42" dur="1" fill="hold">
                                          <p:stCondLst>
                                            <p:cond delay="0"/>
                                          </p:stCondLst>
                                        </p:cTn>
                                        <p:tgtEl>
                                          <p:spTgt spid="9"/>
                                        </p:tgtEl>
                                        <p:attrNameLst>
                                          <p:attrName>style.visibility</p:attrName>
                                        </p:attrNameLst>
                                      </p:cBhvr>
                                      <p:to>
                                        <p:strVal val="visible"/>
                                      </p:to>
                                    </p:set>
                                  </p:childTnLst>
                                </p:cTn>
                              </p:par>
                              <p:par>
                                <p:cTn id="43" presetID="1" presetClass="entr" presetSubtype="0" fill="hold" grpId="1" nodeType="withEffect">
                                  <p:stCondLst>
                                    <p:cond delay="0"/>
                                  </p:stCondLst>
                                  <p:childTnLst>
                                    <p:set>
                                      <p:cBhvr>
                                        <p:cTn id="44" dur="1" fill="hold">
                                          <p:stCondLst>
                                            <p:cond delay="0"/>
                                          </p:stCondLst>
                                        </p:cTn>
                                        <p:tgtEl>
                                          <p:spTgt spid="16"/>
                                        </p:tgtEl>
                                        <p:attrNameLst>
                                          <p:attrName>style.visibility</p:attrName>
                                        </p:attrNameLst>
                                      </p:cBhvr>
                                      <p:to>
                                        <p:strVal val="visible"/>
                                      </p:to>
                                    </p:set>
                                  </p:childTnLst>
                                </p:cTn>
                              </p:par>
                              <p:par>
                                <p:cTn id="45" presetID="1" presetClass="entr" presetSubtype="0" fill="hold" grpId="2" nodeType="withEffect">
                                  <p:stCondLst>
                                    <p:cond delay="0"/>
                                  </p:stCondLst>
                                  <p:childTnLst>
                                    <p:set>
                                      <p:cBhvr>
                                        <p:cTn id="46" dur="1" fill="hold">
                                          <p:stCondLst>
                                            <p:cond delay="0"/>
                                          </p:stCondLst>
                                        </p:cTn>
                                        <p:tgtEl>
                                          <p:spTgt spid="6"/>
                                        </p:tgtEl>
                                        <p:attrNameLst>
                                          <p:attrName>style.visibility</p:attrName>
                                        </p:attrNameLst>
                                      </p:cBhvr>
                                      <p:to>
                                        <p:strVal val="visible"/>
                                      </p:to>
                                    </p:set>
                                  </p:childTnLst>
                                </p:cTn>
                              </p:par>
                              <p:par>
                                <p:cTn id="47" presetID="1" presetClass="entr" presetSubtype="0" fill="hold" grpId="2" nodeType="withEffect">
                                  <p:stCondLst>
                                    <p:cond delay="0"/>
                                  </p:stCondLst>
                                  <p:childTnLst>
                                    <p:set>
                                      <p:cBhvr>
                                        <p:cTn id="48" dur="1" fill="hold">
                                          <p:stCondLst>
                                            <p:cond delay="0"/>
                                          </p:stCondLst>
                                        </p:cTn>
                                        <p:tgtEl>
                                          <p:spTgt spid="12"/>
                                        </p:tgtEl>
                                        <p:attrNameLst>
                                          <p:attrName>style.visibility</p:attrName>
                                        </p:attrNameLst>
                                      </p:cBhvr>
                                      <p:to>
                                        <p:strVal val="visible"/>
                                      </p:to>
                                    </p:set>
                                  </p:childTnLst>
                                </p:cTn>
                              </p:par>
                              <p:par>
                                <p:cTn id="49" presetID="1" presetClass="entr" presetSubtype="0" fill="hold" grpId="2" nodeType="withEffect">
                                  <p:stCondLst>
                                    <p:cond delay="0"/>
                                  </p:stCondLst>
                                  <p:childTnLst>
                                    <p:set>
                                      <p:cBhvr>
                                        <p:cTn id="50" dur="1" fill="hold">
                                          <p:stCondLst>
                                            <p:cond delay="0"/>
                                          </p:stCondLst>
                                        </p:cTn>
                                        <p:tgtEl>
                                          <p:spTgt spid="13"/>
                                        </p:tgtEl>
                                        <p:attrNameLst>
                                          <p:attrName>style.visibility</p:attrName>
                                        </p:attrNameLst>
                                      </p:cBhvr>
                                      <p:to>
                                        <p:strVal val="visible"/>
                                      </p:to>
                                    </p:set>
                                  </p:childTnLst>
                                </p:cTn>
                              </p:par>
                              <p:par>
                                <p:cTn id="51" presetID="1" presetClass="entr" presetSubtype="0" fill="hold" grpId="2" nodeType="withEffect">
                                  <p:stCondLst>
                                    <p:cond delay="0"/>
                                  </p:stCondLst>
                                  <p:childTnLst>
                                    <p:set>
                                      <p:cBhvr>
                                        <p:cTn id="52" dur="1" fill="hold">
                                          <p:stCondLst>
                                            <p:cond delay="0"/>
                                          </p:stCondLst>
                                        </p:cTn>
                                        <p:tgtEl>
                                          <p:spTgt spid="7"/>
                                        </p:tgtEl>
                                        <p:attrNameLst>
                                          <p:attrName>style.visibility</p:attrName>
                                        </p:attrNameLst>
                                      </p:cBhvr>
                                      <p:to>
                                        <p:strVal val="visible"/>
                                      </p:to>
                                    </p:set>
                                  </p:childTnLst>
                                </p:cTn>
                              </p:par>
                              <p:par>
                                <p:cTn id="53" presetID="1" presetClass="entr" presetSubtype="0" fill="hold" grpId="2" nodeType="withEffect">
                                  <p:stCondLst>
                                    <p:cond delay="0"/>
                                  </p:stCondLst>
                                  <p:childTnLst>
                                    <p:set>
                                      <p:cBhvr>
                                        <p:cTn id="54" dur="1" fill="hold">
                                          <p:stCondLst>
                                            <p:cond delay="0"/>
                                          </p:stCondLst>
                                        </p:cTn>
                                        <p:tgtEl>
                                          <p:spTgt spid="8"/>
                                        </p:tgtEl>
                                        <p:attrNameLst>
                                          <p:attrName>style.visibility</p:attrName>
                                        </p:attrNameLst>
                                      </p:cBhvr>
                                      <p:to>
                                        <p:strVal val="visible"/>
                                      </p:to>
                                    </p:set>
                                  </p:childTnLst>
                                </p:cTn>
                              </p:par>
                              <p:par>
                                <p:cTn id="55" presetID="1" presetClass="entr" presetSubtype="0" fill="hold" grpId="2" nodeType="withEffect">
                                  <p:stCondLst>
                                    <p:cond delay="0"/>
                                  </p:stCondLst>
                                  <p:childTnLst>
                                    <p:set>
                                      <p:cBhvr>
                                        <p:cTn id="56" dur="1" fill="hold">
                                          <p:stCondLst>
                                            <p:cond delay="0"/>
                                          </p:stCondLst>
                                        </p:cTn>
                                        <p:tgtEl>
                                          <p:spTgt spid="14"/>
                                        </p:tgtEl>
                                        <p:attrNameLst>
                                          <p:attrName>style.visibility</p:attrName>
                                        </p:attrNameLst>
                                      </p:cBhvr>
                                      <p:to>
                                        <p:strVal val="visible"/>
                                      </p:to>
                                    </p:set>
                                  </p:childTnLst>
                                </p:cTn>
                              </p:par>
                              <p:par>
                                <p:cTn id="57" presetID="1" presetClass="entr" presetSubtype="0" fill="hold" grpId="2" nodeType="withEffect">
                                  <p:stCondLst>
                                    <p:cond delay="0"/>
                                  </p:stCondLst>
                                  <p:childTnLst>
                                    <p:set>
                                      <p:cBhvr>
                                        <p:cTn id="58" dur="1" fill="hold">
                                          <p:stCondLst>
                                            <p:cond delay="0"/>
                                          </p:stCondLst>
                                        </p:cTn>
                                        <p:tgtEl>
                                          <p:spTgt spid="9"/>
                                        </p:tgtEl>
                                        <p:attrNameLst>
                                          <p:attrName>style.visibility</p:attrName>
                                        </p:attrNameLst>
                                      </p:cBhvr>
                                      <p:to>
                                        <p:strVal val="visible"/>
                                      </p:to>
                                    </p:set>
                                  </p:childTnLst>
                                </p:cTn>
                              </p:par>
                              <p:par>
                                <p:cTn id="59" presetID="1" presetClass="entr" presetSubtype="0" fill="hold" grpId="2" nodeType="withEffect">
                                  <p:stCondLst>
                                    <p:cond delay="0"/>
                                  </p:stCondLst>
                                  <p:childTnLst>
                                    <p:set>
                                      <p:cBhvr>
                                        <p:cTn id="60" dur="1" fill="hold">
                                          <p:stCondLst>
                                            <p:cond delay="0"/>
                                          </p:stCondLst>
                                        </p:cTn>
                                        <p:tgtEl>
                                          <p:spTgt spid="15"/>
                                        </p:tgtEl>
                                        <p:attrNameLst>
                                          <p:attrName>style.visibility</p:attrName>
                                        </p:attrNameLst>
                                      </p:cBhvr>
                                      <p:to>
                                        <p:strVal val="visible"/>
                                      </p:to>
                                    </p:set>
                                  </p:childTnLst>
                                </p:cTn>
                              </p:par>
                              <p:par>
                                <p:cTn id="61" presetID="1" presetClass="entr" presetSubtype="0" fill="hold" grpId="2" nodeType="withEffect">
                                  <p:stCondLst>
                                    <p:cond delay="0"/>
                                  </p:stCondLst>
                                  <p:childTnLst>
                                    <p:set>
                                      <p:cBhvr>
                                        <p:cTn id="62" dur="1" fill="hold">
                                          <p:stCondLst>
                                            <p:cond delay="0"/>
                                          </p:stCondLst>
                                        </p:cTn>
                                        <p:tgtEl>
                                          <p:spTgt spid="16"/>
                                        </p:tgtEl>
                                        <p:attrNameLst>
                                          <p:attrName>style.visibility</p:attrName>
                                        </p:attrNameLst>
                                      </p:cBhvr>
                                      <p:to>
                                        <p:strVal val="visible"/>
                                      </p:to>
                                    </p:set>
                                  </p:childTnLst>
                                </p:cTn>
                              </p:par>
                              <p:par>
                                <p:cTn id="63" presetID="1" presetClass="entr" presetSubtype="0" fill="hold" grpId="2" nodeType="withEffect">
                                  <p:stCondLst>
                                    <p:cond delay="0"/>
                                  </p:stCondLst>
                                  <p:childTnLst>
                                    <p:set>
                                      <p:cBhvr>
                                        <p:cTn id="64" dur="1" fill="hold">
                                          <p:stCondLst>
                                            <p:cond delay="0"/>
                                          </p:stCondLst>
                                        </p:cTn>
                                        <p:tgtEl>
                                          <p:spTgt spid="10"/>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5"/>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6" grpId="1" animBg="1"/>
      <p:bldP spid="6" grpId="2" animBg="1"/>
      <p:bldP spid="7" grpId="0" animBg="1"/>
      <p:bldP spid="7" grpId="1" animBg="1"/>
      <p:bldP spid="7" grpId="2" animBg="1"/>
      <p:bldP spid="8" grpId="0" animBg="1"/>
      <p:bldP spid="8" grpId="1" animBg="1"/>
      <p:bldP spid="8" grpId="2" animBg="1"/>
      <p:bldP spid="9" grpId="0" animBg="1"/>
      <p:bldP spid="9" grpId="1" animBg="1"/>
      <p:bldP spid="9" grpId="2" animBg="1"/>
      <p:bldP spid="10" grpId="0" animBg="1"/>
      <p:bldP spid="10" grpId="1" animBg="1"/>
      <p:bldP spid="10" grpId="2" animBg="1"/>
      <p:bldP spid="11" grpId="0"/>
      <p:bldP spid="12" grpId="0"/>
      <p:bldP spid="12" grpId="1"/>
      <p:bldP spid="12" grpId="2"/>
      <p:bldP spid="13" grpId="0"/>
      <p:bldP spid="13" grpId="1"/>
      <p:bldP spid="13" grpId="2"/>
      <p:bldP spid="14" grpId="0"/>
      <p:bldP spid="14" grpId="1"/>
      <p:bldP spid="14" grpId="2"/>
      <p:bldP spid="15" grpId="0"/>
      <p:bldP spid="15" grpId="1"/>
      <p:bldP spid="15" grpId="2"/>
      <p:bldP spid="16" grpId="0"/>
      <p:bldP spid="16" grpId="1"/>
      <p:bldP spid="16" grpId="2"/>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3" cstate="print"/>
          <a:srcRect/>
          <a:stretch>
            <a:fillRect/>
          </a:stretch>
        </p:blipFill>
        <p:spPr bwMode="auto">
          <a:xfrm>
            <a:off x="214313" y="428625"/>
            <a:ext cx="8929687" cy="6429375"/>
          </a:xfrm>
          <a:prstGeom prst="rect">
            <a:avLst/>
          </a:prstGeom>
          <a:noFill/>
          <a:ln w="9525">
            <a:noFill/>
            <a:miter lim="800000"/>
            <a:headEnd/>
            <a:tailEnd/>
          </a:ln>
        </p:spPr>
      </p:pic>
      <p:sp>
        <p:nvSpPr>
          <p:cNvPr id="14339" name="CaixaDeTexto 3"/>
          <p:cNvSpPr txBox="1">
            <a:spLocks noChangeArrowheads="1"/>
          </p:cNvSpPr>
          <p:nvPr/>
        </p:nvSpPr>
        <p:spPr bwMode="auto">
          <a:xfrm>
            <a:off x="785813" y="1428750"/>
            <a:ext cx="3571875" cy="1816100"/>
          </a:xfrm>
          <a:prstGeom prst="rect">
            <a:avLst/>
          </a:prstGeom>
          <a:noFill/>
          <a:ln w="9525">
            <a:noFill/>
            <a:miter lim="800000"/>
            <a:headEnd/>
            <a:tailEnd/>
          </a:ln>
        </p:spPr>
        <p:txBody>
          <a:bodyPr>
            <a:spAutoFit/>
          </a:bodyPr>
          <a:lstStyle/>
          <a:p>
            <a:r>
              <a:rPr lang="pt-BR" sz="1600" b="1"/>
              <a:t>Financial </a:t>
            </a:r>
            <a:r>
              <a:rPr lang="en-US" sz="1600" b="1"/>
              <a:t>Markets</a:t>
            </a:r>
            <a:r>
              <a:rPr lang="pt-BR" sz="1600" b="1"/>
              <a:t> initially mistrust Bernanke’s ability to replace Greenspan. “Bartiromo Affair”: markets are surprised with interest rate hikes. Bad news to US economy.</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5"/>
          <p:cNvPicPr>
            <a:picLocks noChangeAspect="1" noChangeArrowheads="1"/>
          </p:cNvPicPr>
          <p:nvPr/>
        </p:nvPicPr>
        <p:blipFill>
          <a:blip r:embed="rId2" cstate="print"/>
          <a:srcRect/>
          <a:stretch>
            <a:fillRect/>
          </a:stretch>
        </p:blipFill>
        <p:spPr bwMode="auto">
          <a:xfrm>
            <a:off x="33338" y="285750"/>
            <a:ext cx="9182100" cy="63579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ítulo 1"/>
          <p:cNvSpPr>
            <a:spLocks noGrp="1"/>
          </p:cNvSpPr>
          <p:nvPr>
            <p:ph type="title"/>
          </p:nvPr>
        </p:nvSpPr>
        <p:spPr/>
        <p:txBody>
          <a:bodyPr/>
          <a:lstStyle/>
          <a:p>
            <a:endParaRPr lang="pt-BR" smtClean="0"/>
          </a:p>
        </p:txBody>
      </p:sp>
      <p:sp>
        <p:nvSpPr>
          <p:cNvPr id="16387" name="Espaço Reservado para Conteúdo 3"/>
          <p:cNvSpPr>
            <a:spLocks noGrp="1"/>
          </p:cNvSpPr>
          <p:nvPr>
            <p:ph idx="1"/>
          </p:nvPr>
        </p:nvSpPr>
        <p:spPr/>
        <p:txBody>
          <a:bodyPr/>
          <a:lstStyle/>
          <a:p>
            <a:pPr marL="342900" indent="-342900"/>
            <a:endParaRPr lang="pt-BR" smtClean="0"/>
          </a:p>
        </p:txBody>
      </p:sp>
      <p:pic>
        <p:nvPicPr>
          <p:cNvPr id="16388" name="Picture 5"/>
          <p:cNvPicPr>
            <a:picLocks noChangeAspect="1" noChangeArrowheads="1"/>
          </p:cNvPicPr>
          <p:nvPr/>
        </p:nvPicPr>
        <p:blipFill>
          <a:blip r:embed="rId2" cstate="print"/>
          <a:srcRect/>
          <a:stretch>
            <a:fillRect/>
          </a:stretch>
        </p:blipFill>
        <p:spPr bwMode="auto">
          <a:xfrm>
            <a:off x="214313" y="0"/>
            <a:ext cx="8929687" cy="6858000"/>
          </a:xfrm>
          <a:prstGeom prst="rect">
            <a:avLst/>
          </a:prstGeom>
          <a:noFill/>
          <a:ln w="9525">
            <a:noFill/>
            <a:miter lim="800000"/>
            <a:headEnd/>
            <a:tailEnd/>
          </a:ln>
        </p:spPr>
      </p:pic>
      <p:sp>
        <p:nvSpPr>
          <p:cNvPr id="16389" name="CaixaDeTexto 4"/>
          <p:cNvSpPr txBox="1">
            <a:spLocks noChangeArrowheads="1"/>
          </p:cNvSpPr>
          <p:nvPr/>
        </p:nvSpPr>
        <p:spPr bwMode="auto">
          <a:xfrm>
            <a:off x="5929313" y="1071563"/>
            <a:ext cx="3143250" cy="1246187"/>
          </a:xfrm>
          <a:prstGeom prst="rect">
            <a:avLst/>
          </a:prstGeom>
          <a:noFill/>
          <a:ln w="9525">
            <a:noFill/>
            <a:miter lim="800000"/>
            <a:headEnd/>
            <a:tailEnd/>
          </a:ln>
        </p:spPr>
        <p:txBody>
          <a:bodyPr>
            <a:spAutoFit/>
          </a:bodyPr>
          <a:lstStyle/>
          <a:p>
            <a:r>
              <a:rPr lang="pt-BR" sz="1500" b="1"/>
              <a:t>Increasing world risk aversion. Lehman’s demise precipitating world’s credit crunch, acutely affecting the Brazilian economy.</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Line 2"/>
          <p:cNvSpPr>
            <a:spLocks noChangeShapeType="1"/>
          </p:cNvSpPr>
          <p:nvPr/>
        </p:nvSpPr>
        <p:spPr bwMode="auto">
          <a:xfrm>
            <a:off x="1476375" y="1916113"/>
            <a:ext cx="0" cy="4465637"/>
          </a:xfrm>
          <a:prstGeom prst="line">
            <a:avLst/>
          </a:prstGeom>
          <a:noFill/>
          <a:ln w="28575">
            <a:solidFill>
              <a:schemeClr val="tx1"/>
            </a:solidFill>
            <a:round/>
            <a:headEnd/>
            <a:tailEnd/>
          </a:ln>
        </p:spPr>
        <p:txBody>
          <a:bodyPr/>
          <a:lstStyle/>
          <a:p>
            <a:endParaRPr lang="pt-BR"/>
          </a:p>
        </p:txBody>
      </p:sp>
      <p:sp>
        <p:nvSpPr>
          <p:cNvPr id="17411" name="Line 3"/>
          <p:cNvSpPr>
            <a:spLocks noChangeShapeType="1"/>
          </p:cNvSpPr>
          <p:nvPr/>
        </p:nvSpPr>
        <p:spPr bwMode="auto">
          <a:xfrm>
            <a:off x="1331913" y="6165850"/>
            <a:ext cx="5761037" cy="0"/>
          </a:xfrm>
          <a:prstGeom prst="line">
            <a:avLst/>
          </a:prstGeom>
          <a:noFill/>
          <a:ln w="28575">
            <a:solidFill>
              <a:schemeClr val="tx1"/>
            </a:solidFill>
            <a:round/>
            <a:headEnd/>
            <a:tailEnd/>
          </a:ln>
        </p:spPr>
        <p:txBody>
          <a:bodyPr/>
          <a:lstStyle/>
          <a:p>
            <a:endParaRPr lang="pt-BR"/>
          </a:p>
        </p:txBody>
      </p:sp>
      <p:sp>
        <p:nvSpPr>
          <p:cNvPr id="17412" name="Line 4"/>
          <p:cNvSpPr>
            <a:spLocks noChangeShapeType="1"/>
          </p:cNvSpPr>
          <p:nvPr/>
        </p:nvSpPr>
        <p:spPr bwMode="auto">
          <a:xfrm>
            <a:off x="1476375" y="3284538"/>
            <a:ext cx="4464050" cy="2881312"/>
          </a:xfrm>
          <a:prstGeom prst="line">
            <a:avLst/>
          </a:prstGeom>
          <a:noFill/>
          <a:ln w="38100">
            <a:solidFill>
              <a:schemeClr val="tx1"/>
            </a:solidFill>
            <a:round/>
            <a:headEnd/>
            <a:tailEnd/>
          </a:ln>
        </p:spPr>
        <p:txBody>
          <a:bodyPr/>
          <a:lstStyle/>
          <a:p>
            <a:endParaRPr lang="pt-BR"/>
          </a:p>
        </p:txBody>
      </p:sp>
      <p:sp>
        <p:nvSpPr>
          <p:cNvPr id="390149" name="Line 5"/>
          <p:cNvSpPr>
            <a:spLocks noChangeShapeType="1"/>
          </p:cNvSpPr>
          <p:nvPr/>
        </p:nvSpPr>
        <p:spPr bwMode="auto">
          <a:xfrm flipV="1">
            <a:off x="1979613" y="2781300"/>
            <a:ext cx="4319587" cy="2879725"/>
          </a:xfrm>
          <a:prstGeom prst="line">
            <a:avLst/>
          </a:prstGeom>
          <a:noFill/>
          <a:ln w="28575">
            <a:solidFill>
              <a:schemeClr val="tx1"/>
            </a:solidFill>
            <a:round/>
            <a:headEnd/>
            <a:tailEnd/>
          </a:ln>
        </p:spPr>
        <p:txBody>
          <a:bodyPr/>
          <a:lstStyle/>
          <a:p>
            <a:endParaRPr lang="pt-BR"/>
          </a:p>
        </p:txBody>
      </p:sp>
      <p:sp>
        <p:nvSpPr>
          <p:cNvPr id="17414" name="Line 6"/>
          <p:cNvSpPr>
            <a:spLocks noChangeShapeType="1"/>
          </p:cNvSpPr>
          <p:nvPr/>
        </p:nvSpPr>
        <p:spPr bwMode="auto">
          <a:xfrm>
            <a:off x="6948488" y="6165850"/>
            <a:ext cx="215900" cy="0"/>
          </a:xfrm>
          <a:prstGeom prst="line">
            <a:avLst/>
          </a:prstGeom>
          <a:noFill/>
          <a:ln w="9525">
            <a:solidFill>
              <a:schemeClr val="tx1"/>
            </a:solidFill>
            <a:round/>
            <a:headEnd/>
            <a:tailEnd type="triangle" w="med" len="med"/>
          </a:ln>
        </p:spPr>
        <p:txBody>
          <a:bodyPr/>
          <a:lstStyle/>
          <a:p>
            <a:endParaRPr lang="pt-BR"/>
          </a:p>
        </p:txBody>
      </p:sp>
      <p:sp>
        <p:nvSpPr>
          <p:cNvPr id="17415" name="Line 7"/>
          <p:cNvSpPr>
            <a:spLocks noChangeShapeType="1"/>
          </p:cNvSpPr>
          <p:nvPr/>
        </p:nvSpPr>
        <p:spPr bwMode="auto">
          <a:xfrm flipV="1">
            <a:off x="1476375" y="1844675"/>
            <a:ext cx="0" cy="288925"/>
          </a:xfrm>
          <a:prstGeom prst="line">
            <a:avLst/>
          </a:prstGeom>
          <a:noFill/>
          <a:ln w="9525">
            <a:solidFill>
              <a:schemeClr val="tx1"/>
            </a:solidFill>
            <a:round/>
            <a:headEnd/>
            <a:tailEnd type="triangle" w="med" len="med"/>
          </a:ln>
        </p:spPr>
        <p:txBody>
          <a:bodyPr/>
          <a:lstStyle/>
          <a:p>
            <a:endParaRPr lang="pt-BR"/>
          </a:p>
        </p:txBody>
      </p:sp>
      <p:sp>
        <p:nvSpPr>
          <p:cNvPr id="17416" name="Text Box 8"/>
          <p:cNvSpPr txBox="1">
            <a:spLocks noChangeArrowheads="1"/>
          </p:cNvSpPr>
          <p:nvPr/>
        </p:nvSpPr>
        <p:spPr bwMode="auto">
          <a:xfrm>
            <a:off x="1547813" y="3068638"/>
            <a:ext cx="288925" cy="336550"/>
          </a:xfrm>
          <a:prstGeom prst="rect">
            <a:avLst/>
          </a:prstGeom>
          <a:noFill/>
          <a:ln w="9525">
            <a:noFill/>
            <a:miter lim="800000"/>
            <a:headEnd/>
            <a:tailEnd/>
          </a:ln>
        </p:spPr>
        <p:txBody>
          <a:bodyPr>
            <a:spAutoFit/>
          </a:bodyPr>
          <a:lstStyle/>
          <a:p>
            <a:pPr>
              <a:spcBef>
                <a:spcPct val="50000"/>
              </a:spcBef>
            </a:pPr>
            <a:r>
              <a:rPr lang="pt-BR" sz="1600" b="1"/>
              <a:t>D</a:t>
            </a:r>
          </a:p>
        </p:txBody>
      </p:sp>
      <p:sp>
        <p:nvSpPr>
          <p:cNvPr id="17417" name="Text Box 10"/>
          <p:cNvSpPr txBox="1">
            <a:spLocks noChangeArrowheads="1"/>
          </p:cNvSpPr>
          <p:nvPr/>
        </p:nvSpPr>
        <p:spPr bwMode="auto">
          <a:xfrm>
            <a:off x="3348038" y="4221163"/>
            <a:ext cx="288925" cy="336550"/>
          </a:xfrm>
          <a:prstGeom prst="rect">
            <a:avLst/>
          </a:prstGeom>
          <a:noFill/>
          <a:ln w="9525">
            <a:noFill/>
            <a:miter lim="800000"/>
            <a:headEnd/>
            <a:tailEnd/>
          </a:ln>
        </p:spPr>
        <p:txBody>
          <a:bodyPr>
            <a:spAutoFit/>
          </a:bodyPr>
          <a:lstStyle/>
          <a:p>
            <a:pPr>
              <a:spcBef>
                <a:spcPct val="50000"/>
              </a:spcBef>
            </a:pPr>
            <a:r>
              <a:rPr lang="pt-BR" sz="1600" b="1"/>
              <a:t>A</a:t>
            </a:r>
          </a:p>
        </p:txBody>
      </p:sp>
      <p:sp>
        <p:nvSpPr>
          <p:cNvPr id="390155" name="Text Box 11"/>
          <p:cNvSpPr txBox="1">
            <a:spLocks noChangeArrowheads="1"/>
          </p:cNvSpPr>
          <p:nvPr/>
        </p:nvSpPr>
        <p:spPr bwMode="auto">
          <a:xfrm>
            <a:off x="3851275" y="4581525"/>
            <a:ext cx="287338" cy="336550"/>
          </a:xfrm>
          <a:prstGeom prst="rect">
            <a:avLst/>
          </a:prstGeom>
          <a:noFill/>
          <a:ln w="9525">
            <a:noFill/>
            <a:miter lim="800000"/>
            <a:headEnd/>
            <a:tailEnd/>
          </a:ln>
        </p:spPr>
        <p:txBody>
          <a:bodyPr>
            <a:spAutoFit/>
          </a:bodyPr>
          <a:lstStyle/>
          <a:p>
            <a:pPr>
              <a:spcBef>
                <a:spcPct val="50000"/>
              </a:spcBef>
            </a:pPr>
            <a:r>
              <a:rPr lang="pt-BR" sz="1600" b="1"/>
              <a:t>C</a:t>
            </a:r>
          </a:p>
        </p:txBody>
      </p:sp>
      <p:sp>
        <p:nvSpPr>
          <p:cNvPr id="17419" name="Line 12"/>
          <p:cNvSpPr>
            <a:spLocks noChangeShapeType="1"/>
          </p:cNvSpPr>
          <p:nvPr/>
        </p:nvSpPr>
        <p:spPr bwMode="auto">
          <a:xfrm>
            <a:off x="3563938" y="4652963"/>
            <a:ext cx="0" cy="1512887"/>
          </a:xfrm>
          <a:prstGeom prst="line">
            <a:avLst/>
          </a:prstGeom>
          <a:noFill/>
          <a:ln w="9525">
            <a:solidFill>
              <a:schemeClr val="tx1"/>
            </a:solidFill>
            <a:prstDash val="dashDot"/>
            <a:round/>
            <a:headEnd/>
            <a:tailEnd/>
          </a:ln>
        </p:spPr>
        <p:txBody>
          <a:bodyPr/>
          <a:lstStyle/>
          <a:p>
            <a:endParaRPr lang="pt-BR"/>
          </a:p>
        </p:txBody>
      </p:sp>
      <p:sp>
        <p:nvSpPr>
          <p:cNvPr id="390157" name="Line 13"/>
          <p:cNvSpPr>
            <a:spLocks noChangeShapeType="1"/>
          </p:cNvSpPr>
          <p:nvPr/>
        </p:nvSpPr>
        <p:spPr bwMode="auto">
          <a:xfrm>
            <a:off x="4067175" y="4941888"/>
            <a:ext cx="0" cy="1223962"/>
          </a:xfrm>
          <a:prstGeom prst="line">
            <a:avLst/>
          </a:prstGeom>
          <a:noFill/>
          <a:ln w="9525">
            <a:solidFill>
              <a:schemeClr val="tx1"/>
            </a:solidFill>
            <a:prstDash val="dashDot"/>
            <a:round/>
            <a:headEnd/>
            <a:tailEnd/>
          </a:ln>
        </p:spPr>
        <p:txBody>
          <a:bodyPr/>
          <a:lstStyle/>
          <a:p>
            <a:endParaRPr lang="pt-BR"/>
          </a:p>
        </p:txBody>
      </p:sp>
      <p:sp>
        <p:nvSpPr>
          <p:cNvPr id="390159" name="Line 15"/>
          <p:cNvSpPr>
            <a:spLocks noChangeShapeType="1"/>
          </p:cNvSpPr>
          <p:nvPr/>
        </p:nvSpPr>
        <p:spPr bwMode="auto">
          <a:xfrm flipH="1">
            <a:off x="1476375" y="4941888"/>
            <a:ext cx="2590800" cy="0"/>
          </a:xfrm>
          <a:prstGeom prst="line">
            <a:avLst/>
          </a:prstGeom>
          <a:noFill/>
          <a:ln w="9525">
            <a:solidFill>
              <a:schemeClr val="tx1"/>
            </a:solidFill>
            <a:prstDash val="dashDot"/>
            <a:round/>
            <a:headEnd/>
            <a:tailEnd/>
          </a:ln>
        </p:spPr>
        <p:txBody>
          <a:bodyPr/>
          <a:lstStyle/>
          <a:p>
            <a:endParaRPr lang="pt-BR"/>
          </a:p>
        </p:txBody>
      </p:sp>
      <p:sp>
        <p:nvSpPr>
          <p:cNvPr id="17422" name="Line 16"/>
          <p:cNvSpPr>
            <a:spLocks noChangeShapeType="1"/>
          </p:cNvSpPr>
          <p:nvPr/>
        </p:nvSpPr>
        <p:spPr bwMode="auto">
          <a:xfrm flipH="1">
            <a:off x="1476375" y="4581525"/>
            <a:ext cx="2087563" cy="0"/>
          </a:xfrm>
          <a:prstGeom prst="line">
            <a:avLst/>
          </a:prstGeom>
          <a:noFill/>
          <a:ln w="9525">
            <a:solidFill>
              <a:schemeClr val="tx1"/>
            </a:solidFill>
            <a:prstDash val="dashDot"/>
            <a:round/>
            <a:headEnd/>
            <a:tailEnd/>
          </a:ln>
        </p:spPr>
        <p:txBody>
          <a:bodyPr/>
          <a:lstStyle/>
          <a:p>
            <a:endParaRPr lang="pt-BR"/>
          </a:p>
        </p:txBody>
      </p:sp>
      <p:sp>
        <p:nvSpPr>
          <p:cNvPr id="17423" name="Text Box 20"/>
          <p:cNvSpPr txBox="1">
            <a:spLocks noChangeArrowheads="1"/>
          </p:cNvSpPr>
          <p:nvPr/>
        </p:nvSpPr>
        <p:spPr bwMode="auto">
          <a:xfrm>
            <a:off x="1042988" y="765175"/>
            <a:ext cx="7416800" cy="646113"/>
          </a:xfrm>
          <a:prstGeom prst="rect">
            <a:avLst/>
          </a:prstGeom>
          <a:noFill/>
          <a:ln w="9525">
            <a:noFill/>
            <a:miter lim="800000"/>
            <a:headEnd/>
            <a:tailEnd/>
          </a:ln>
        </p:spPr>
        <p:txBody>
          <a:bodyPr>
            <a:spAutoFit/>
          </a:bodyPr>
          <a:lstStyle/>
          <a:p>
            <a:pPr algn="ctr">
              <a:spcBef>
                <a:spcPct val="50000"/>
              </a:spcBef>
            </a:pPr>
            <a:r>
              <a:rPr lang="en-US" b="1"/>
              <a:t>Interaction Between Funds Supply and (very short-term) Stable Demand</a:t>
            </a:r>
            <a:endParaRPr lang="pt-BR" b="1"/>
          </a:p>
        </p:txBody>
      </p:sp>
      <p:sp>
        <p:nvSpPr>
          <p:cNvPr id="17424" name="Line 23"/>
          <p:cNvSpPr>
            <a:spLocks noChangeShapeType="1"/>
          </p:cNvSpPr>
          <p:nvPr/>
        </p:nvSpPr>
        <p:spPr bwMode="auto">
          <a:xfrm flipV="1">
            <a:off x="1763713" y="2708275"/>
            <a:ext cx="4679950" cy="3095625"/>
          </a:xfrm>
          <a:prstGeom prst="line">
            <a:avLst/>
          </a:prstGeom>
          <a:noFill/>
          <a:ln w="57150">
            <a:solidFill>
              <a:schemeClr val="tx1"/>
            </a:solidFill>
            <a:round/>
            <a:headEnd/>
            <a:tailEnd/>
          </a:ln>
        </p:spPr>
        <p:txBody>
          <a:bodyPr/>
          <a:lstStyle/>
          <a:p>
            <a:endParaRPr lang="pt-BR"/>
          </a:p>
        </p:txBody>
      </p:sp>
      <p:sp>
        <p:nvSpPr>
          <p:cNvPr id="17425" name="Text Box 24"/>
          <p:cNvSpPr txBox="1">
            <a:spLocks noChangeArrowheads="1"/>
          </p:cNvSpPr>
          <p:nvPr/>
        </p:nvSpPr>
        <p:spPr bwMode="auto">
          <a:xfrm>
            <a:off x="428625" y="1628775"/>
            <a:ext cx="1047750" cy="738188"/>
          </a:xfrm>
          <a:prstGeom prst="rect">
            <a:avLst/>
          </a:prstGeom>
          <a:noFill/>
          <a:ln w="9525">
            <a:noFill/>
            <a:miter lim="800000"/>
            <a:headEnd/>
            <a:tailEnd/>
          </a:ln>
        </p:spPr>
        <p:txBody>
          <a:bodyPr>
            <a:spAutoFit/>
          </a:bodyPr>
          <a:lstStyle/>
          <a:p>
            <a:pPr algn="ctr">
              <a:spcBef>
                <a:spcPct val="50000"/>
              </a:spcBef>
            </a:pPr>
            <a:r>
              <a:rPr lang="pt-BR" sz="1200"/>
              <a:t>Exchange Rate</a:t>
            </a:r>
          </a:p>
          <a:p>
            <a:pPr algn="ctr">
              <a:spcBef>
                <a:spcPct val="50000"/>
              </a:spcBef>
            </a:pPr>
            <a:r>
              <a:rPr lang="pt-BR" sz="1200"/>
              <a:t>(BRL/USD)</a:t>
            </a:r>
          </a:p>
        </p:txBody>
      </p:sp>
      <p:sp>
        <p:nvSpPr>
          <p:cNvPr id="17426" name="Text Box 25"/>
          <p:cNvSpPr txBox="1">
            <a:spLocks noChangeArrowheads="1"/>
          </p:cNvSpPr>
          <p:nvPr/>
        </p:nvSpPr>
        <p:spPr bwMode="auto">
          <a:xfrm>
            <a:off x="6357938" y="6215063"/>
            <a:ext cx="1309687" cy="461962"/>
          </a:xfrm>
          <a:prstGeom prst="rect">
            <a:avLst/>
          </a:prstGeom>
          <a:noFill/>
          <a:ln w="9525">
            <a:noFill/>
            <a:miter lim="800000"/>
            <a:headEnd/>
            <a:tailEnd/>
          </a:ln>
        </p:spPr>
        <p:txBody>
          <a:bodyPr>
            <a:spAutoFit/>
          </a:bodyPr>
          <a:lstStyle/>
          <a:p>
            <a:pPr algn="ctr">
              <a:spcBef>
                <a:spcPct val="50000"/>
              </a:spcBef>
            </a:pPr>
            <a:r>
              <a:rPr lang="pt-BR" sz="1200"/>
              <a:t>Amount of Funds (USD)</a:t>
            </a:r>
          </a:p>
        </p:txBody>
      </p:sp>
      <p:sp>
        <p:nvSpPr>
          <p:cNvPr id="390171" name="Line 27"/>
          <p:cNvSpPr>
            <a:spLocks noChangeShapeType="1"/>
          </p:cNvSpPr>
          <p:nvPr/>
        </p:nvSpPr>
        <p:spPr bwMode="auto">
          <a:xfrm>
            <a:off x="2484438" y="5516563"/>
            <a:ext cx="144462" cy="215900"/>
          </a:xfrm>
          <a:prstGeom prst="line">
            <a:avLst/>
          </a:prstGeom>
          <a:noFill/>
          <a:ln w="9525">
            <a:solidFill>
              <a:schemeClr val="tx1"/>
            </a:solidFill>
            <a:round/>
            <a:headEnd/>
            <a:tailEnd type="triangle" w="med" len="med"/>
          </a:ln>
        </p:spPr>
        <p:txBody>
          <a:bodyPr/>
          <a:lstStyle/>
          <a:p>
            <a:endParaRPr lang="pt-BR"/>
          </a:p>
        </p:txBody>
      </p:sp>
      <p:sp>
        <p:nvSpPr>
          <p:cNvPr id="390172" name="Line 28"/>
          <p:cNvSpPr>
            <a:spLocks noChangeShapeType="1"/>
          </p:cNvSpPr>
          <p:nvPr/>
        </p:nvSpPr>
        <p:spPr bwMode="auto">
          <a:xfrm>
            <a:off x="5724525" y="3357563"/>
            <a:ext cx="142875" cy="215900"/>
          </a:xfrm>
          <a:prstGeom prst="line">
            <a:avLst/>
          </a:prstGeom>
          <a:noFill/>
          <a:ln w="9525">
            <a:solidFill>
              <a:schemeClr val="tx1"/>
            </a:solidFill>
            <a:round/>
            <a:headEnd/>
            <a:tailEnd type="triangle" w="med" len="med"/>
          </a:ln>
        </p:spPr>
        <p:txBody>
          <a:bodyPr/>
          <a:lstStyle/>
          <a:p>
            <a:endParaRPr lang="pt-BR"/>
          </a:p>
        </p:txBody>
      </p:sp>
      <p:sp>
        <p:nvSpPr>
          <p:cNvPr id="390173" name="Line 29"/>
          <p:cNvSpPr>
            <a:spLocks noChangeShapeType="1"/>
          </p:cNvSpPr>
          <p:nvPr/>
        </p:nvSpPr>
        <p:spPr bwMode="auto">
          <a:xfrm>
            <a:off x="3563938" y="6453188"/>
            <a:ext cx="503237" cy="0"/>
          </a:xfrm>
          <a:prstGeom prst="line">
            <a:avLst/>
          </a:prstGeom>
          <a:noFill/>
          <a:ln w="9525">
            <a:solidFill>
              <a:schemeClr val="folHlink"/>
            </a:solidFill>
            <a:round/>
            <a:headEnd/>
            <a:tailEnd type="triangle" w="med" len="med"/>
          </a:ln>
        </p:spPr>
        <p:txBody>
          <a:bodyPr/>
          <a:lstStyle/>
          <a:p>
            <a:endParaRPr lang="pt-BR"/>
          </a:p>
        </p:txBody>
      </p:sp>
      <p:sp>
        <p:nvSpPr>
          <p:cNvPr id="390174" name="Line 30"/>
          <p:cNvSpPr>
            <a:spLocks noChangeShapeType="1"/>
          </p:cNvSpPr>
          <p:nvPr/>
        </p:nvSpPr>
        <p:spPr bwMode="auto">
          <a:xfrm>
            <a:off x="1331913" y="4581525"/>
            <a:ext cx="0" cy="360363"/>
          </a:xfrm>
          <a:prstGeom prst="line">
            <a:avLst/>
          </a:prstGeom>
          <a:noFill/>
          <a:ln w="9525">
            <a:solidFill>
              <a:schemeClr val="folHlink"/>
            </a:solidFill>
            <a:round/>
            <a:headEnd/>
            <a:tailEnd type="triangle" w="med" len="med"/>
          </a:ln>
        </p:spPr>
        <p:txBody>
          <a:bodyPr/>
          <a:lstStyle/>
          <a:p>
            <a:endParaRPr lang="pt-B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3.33333E-6 5.55556E-6 L 0.05503 0.05255 " pathEditMode="relative" ptsTypes="AA">
                                      <p:cBhvr>
                                        <p:cTn id="6" dur="2000" fill="hold"/>
                                        <p:tgtEl>
                                          <p:spTgt spid="390149"/>
                                        </p:tgtEl>
                                        <p:attrNameLst>
                                          <p:attrName>ppt_x</p:attrName>
                                          <p:attrName>ppt_y</p:attrName>
                                        </p:attrNameLst>
                                      </p:cBhvr>
                                    </p:animMotion>
                                  </p:childTnLst>
                                </p:cTn>
                              </p:par>
                            </p:childTnLst>
                          </p:cTn>
                        </p:par>
                        <p:par>
                          <p:cTn id="7" fill="hold">
                            <p:stCondLst>
                              <p:cond delay="2000"/>
                            </p:stCondLst>
                            <p:childTnLst>
                              <p:par>
                                <p:cTn id="8" presetID="7" presetClass="emph" presetSubtype="2" fill="hold" nodeType="afterEffect">
                                  <p:stCondLst>
                                    <p:cond delay="0"/>
                                  </p:stCondLst>
                                  <p:childTnLst>
                                    <p:animClr clrSpc="rgb" dir="cw">
                                      <p:cBhvr>
                                        <p:cTn id="9" dur="2000" fill="hold"/>
                                        <p:tgtEl>
                                          <p:spTgt spid="390149"/>
                                        </p:tgtEl>
                                        <p:attrNameLst>
                                          <p:attrName>stroke.color</p:attrName>
                                        </p:attrNameLst>
                                      </p:cBhvr>
                                      <p:to>
                                        <a:schemeClr val="folHlink"/>
                                      </p:to>
                                    </p:animClr>
                                    <p:set>
                                      <p:cBhvr>
                                        <p:cTn id="10" dur="2000" fill="hold"/>
                                        <p:tgtEl>
                                          <p:spTgt spid="390149"/>
                                        </p:tgtEl>
                                        <p:attrNameLst>
                                          <p:attrName>stroke.on</p:attrName>
                                        </p:attrNameLst>
                                      </p:cBhvr>
                                      <p:to>
                                        <p:strVal val="true"/>
                                      </p:to>
                                    </p:set>
                                  </p:childTnLst>
                                </p:cTn>
                              </p:par>
                              <p:par>
                                <p:cTn id="11" presetID="1" presetClass="entr" presetSubtype="0" fill="hold" grpId="0" nodeType="withEffect">
                                  <p:stCondLst>
                                    <p:cond delay="0"/>
                                  </p:stCondLst>
                                  <p:childTnLst>
                                    <p:set>
                                      <p:cBhvr>
                                        <p:cTn id="12" dur="1" fill="hold">
                                          <p:stCondLst>
                                            <p:cond delay="0"/>
                                          </p:stCondLst>
                                        </p:cTn>
                                        <p:tgtEl>
                                          <p:spTgt spid="39017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9017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9017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90171"/>
                                        </p:tgtEl>
                                        <p:attrNameLst>
                                          <p:attrName>style.visibility</p:attrName>
                                        </p:attrNameLst>
                                      </p:cBhvr>
                                      <p:to>
                                        <p:strVal val="visible"/>
                                      </p:to>
                                    </p:set>
                                  </p:childTnLst>
                                </p:cTn>
                              </p:par>
                              <p:par>
                                <p:cTn id="19" presetID="1" presetClass="entr" presetSubtype="0" fill="hold" grpId="1" nodeType="withEffect">
                                  <p:stCondLst>
                                    <p:cond delay="0"/>
                                  </p:stCondLst>
                                  <p:childTnLst>
                                    <p:set>
                                      <p:cBhvr>
                                        <p:cTn id="20" dur="1" fill="hold">
                                          <p:stCondLst>
                                            <p:cond delay="0"/>
                                          </p:stCondLst>
                                        </p:cTn>
                                        <p:tgtEl>
                                          <p:spTgt spid="390174"/>
                                        </p:tgtEl>
                                        <p:attrNameLst>
                                          <p:attrName>style.visibility</p:attrName>
                                        </p:attrNameLst>
                                      </p:cBhvr>
                                      <p:to>
                                        <p:strVal val="visible"/>
                                      </p:to>
                                    </p:set>
                                  </p:childTnLst>
                                </p:cTn>
                              </p:par>
                              <p:par>
                                <p:cTn id="21" presetID="1" presetClass="entr" presetSubtype="0" fill="hold" grpId="1" nodeType="withEffect">
                                  <p:stCondLst>
                                    <p:cond delay="0"/>
                                  </p:stCondLst>
                                  <p:childTnLst>
                                    <p:set>
                                      <p:cBhvr>
                                        <p:cTn id="22" dur="1" fill="hold">
                                          <p:stCondLst>
                                            <p:cond delay="0"/>
                                          </p:stCondLst>
                                        </p:cTn>
                                        <p:tgtEl>
                                          <p:spTgt spid="39017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9015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9015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901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0149" grpId="0" animBg="1"/>
      <p:bldP spid="390155" grpId="0"/>
      <p:bldP spid="390157" grpId="0" animBg="1"/>
      <p:bldP spid="390159" grpId="0" animBg="1"/>
      <p:bldP spid="390171" grpId="0" animBg="1"/>
      <p:bldP spid="390172" grpId="0" animBg="1"/>
      <p:bldP spid="390173" grpId="0" animBg="1"/>
      <p:bldP spid="390173" grpId="1" animBg="1"/>
      <p:bldP spid="390174" grpId="0" animBg="1"/>
      <p:bldP spid="390174" grpId="1"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3" cstate="print"/>
          <a:srcRect/>
          <a:stretch>
            <a:fillRect/>
          </a:stretch>
        </p:blipFill>
        <p:spPr bwMode="auto">
          <a:xfrm>
            <a:off x="0" y="500063"/>
            <a:ext cx="9124950" cy="6000750"/>
          </a:xfrm>
          <a:prstGeom prst="rect">
            <a:avLst/>
          </a:prstGeom>
          <a:noFill/>
          <a:ln w="9525">
            <a:noFill/>
            <a:miter lim="800000"/>
            <a:headEnd/>
            <a:tailEnd/>
          </a:ln>
        </p:spPr>
      </p:pic>
      <p:sp>
        <p:nvSpPr>
          <p:cNvPr id="3" name="Oval 16"/>
          <p:cNvSpPr>
            <a:spLocks noChangeArrowheads="1"/>
          </p:cNvSpPr>
          <p:nvPr/>
        </p:nvSpPr>
        <p:spPr bwMode="auto">
          <a:xfrm rot="4046151">
            <a:off x="522287" y="2563813"/>
            <a:ext cx="1604963" cy="344488"/>
          </a:xfrm>
          <a:prstGeom prst="ellipse">
            <a:avLst/>
          </a:prstGeom>
          <a:noFill/>
          <a:ln w="31750">
            <a:solidFill>
              <a:schemeClr val="folHlink"/>
            </a:solidFill>
            <a:round/>
            <a:headEnd/>
            <a:tailEnd/>
          </a:ln>
        </p:spPr>
        <p:txBody>
          <a:bodyPr wrap="none" anchor="ctr"/>
          <a:lstStyle/>
          <a:p>
            <a:endParaRPr lang="en-US"/>
          </a:p>
        </p:txBody>
      </p:sp>
      <p:sp>
        <p:nvSpPr>
          <p:cNvPr id="4" name="Text Box 9"/>
          <p:cNvSpPr txBox="1">
            <a:spLocks noChangeArrowheads="1"/>
          </p:cNvSpPr>
          <p:nvPr/>
        </p:nvSpPr>
        <p:spPr bwMode="auto">
          <a:xfrm>
            <a:off x="928688" y="3357563"/>
            <a:ext cx="642937" cy="261937"/>
          </a:xfrm>
          <a:prstGeom prst="rect">
            <a:avLst/>
          </a:prstGeom>
          <a:noFill/>
          <a:ln w="9525">
            <a:noFill/>
            <a:miter lim="800000"/>
            <a:headEnd/>
            <a:tailEnd/>
          </a:ln>
        </p:spPr>
        <p:txBody>
          <a:bodyPr>
            <a:spAutoFit/>
          </a:bodyPr>
          <a:lstStyle/>
          <a:p>
            <a:pPr>
              <a:spcBef>
                <a:spcPct val="50000"/>
              </a:spcBef>
            </a:pPr>
            <a:r>
              <a:rPr lang="pt-BR" sz="1100" b="1">
                <a:solidFill>
                  <a:schemeClr val="folHlink"/>
                </a:solidFill>
              </a:rPr>
              <a:t>A </a:t>
            </a:r>
            <a:r>
              <a:rPr lang="pt-BR" sz="1100" b="1">
                <a:solidFill>
                  <a:schemeClr val="folHlink"/>
                </a:solidFill>
                <a:sym typeface="Wingdings" pitchFamily="2" charset="2"/>
              </a:rPr>
              <a:t> C</a:t>
            </a:r>
            <a:endParaRPr lang="pt-BR" sz="1100" b="1">
              <a:solidFill>
                <a:schemeClr val="folHlink"/>
              </a:solidFill>
            </a:endParaRPr>
          </a:p>
        </p:txBody>
      </p:sp>
      <p:sp>
        <p:nvSpPr>
          <p:cNvPr id="5" name="Oval 16"/>
          <p:cNvSpPr>
            <a:spLocks noChangeArrowheads="1"/>
          </p:cNvSpPr>
          <p:nvPr/>
        </p:nvSpPr>
        <p:spPr bwMode="auto">
          <a:xfrm rot="3526649">
            <a:off x="1393031" y="2897982"/>
            <a:ext cx="1262063" cy="292100"/>
          </a:xfrm>
          <a:prstGeom prst="ellipse">
            <a:avLst/>
          </a:prstGeom>
          <a:noFill/>
          <a:ln w="31750">
            <a:solidFill>
              <a:schemeClr val="folHlink"/>
            </a:solidFill>
            <a:round/>
            <a:headEnd/>
            <a:tailEnd/>
          </a:ln>
        </p:spPr>
        <p:txBody>
          <a:bodyPr wrap="none" anchor="ctr"/>
          <a:lstStyle/>
          <a:p>
            <a:endParaRPr lang="en-US"/>
          </a:p>
        </p:txBody>
      </p:sp>
      <p:sp>
        <p:nvSpPr>
          <p:cNvPr id="6" name="Text Box 9"/>
          <p:cNvSpPr txBox="1">
            <a:spLocks noChangeArrowheads="1"/>
          </p:cNvSpPr>
          <p:nvPr/>
        </p:nvSpPr>
        <p:spPr bwMode="auto">
          <a:xfrm>
            <a:off x="1857375" y="3571875"/>
            <a:ext cx="642938" cy="261938"/>
          </a:xfrm>
          <a:prstGeom prst="rect">
            <a:avLst/>
          </a:prstGeom>
          <a:noFill/>
          <a:ln w="9525">
            <a:noFill/>
            <a:miter lim="800000"/>
            <a:headEnd/>
            <a:tailEnd/>
          </a:ln>
        </p:spPr>
        <p:txBody>
          <a:bodyPr>
            <a:spAutoFit/>
          </a:bodyPr>
          <a:lstStyle/>
          <a:p>
            <a:pPr>
              <a:spcBef>
                <a:spcPct val="50000"/>
              </a:spcBef>
            </a:pPr>
            <a:r>
              <a:rPr lang="pt-BR" sz="1100" b="1">
                <a:solidFill>
                  <a:schemeClr val="folHlink"/>
                </a:solidFill>
              </a:rPr>
              <a:t>A </a:t>
            </a:r>
            <a:r>
              <a:rPr lang="pt-BR" sz="1100" b="1">
                <a:solidFill>
                  <a:schemeClr val="folHlink"/>
                </a:solidFill>
                <a:sym typeface="Wingdings" pitchFamily="2" charset="2"/>
              </a:rPr>
              <a:t> C</a:t>
            </a:r>
            <a:endParaRPr lang="pt-BR" sz="1100" b="1">
              <a:solidFill>
                <a:schemeClr val="folHlink"/>
              </a:solidFill>
            </a:endParaRPr>
          </a:p>
        </p:txBody>
      </p:sp>
      <p:sp>
        <p:nvSpPr>
          <p:cNvPr id="7" name="Oval 16"/>
          <p:cNvSpPr>
            <a:spLocks noChangeArrowheads="1"/>
          </p:cNvSpPr>
          <p:nvPr/>
        </p:nvSpPr>
        <p:spPr bwMode="auto">
          <a:xfrm rot="3537246">
            <a:off x="1812925" y="2173288"/>
            <a:ext cx="1700213" cy="522287"/>
          </a:xfrm>
          <a:prstGeom prst="ellipse">
            <a:avLst/>
          </a:prstGeom>
          <a:noFill/>
          <a:ln w="31750">
            <a:solidFill>
              <a:schemeClr val="folHlink"/>
            </a:solidFill>
            <a:round/>
            <a:headEnd/>
            <a:tailEnd/>
          </a:ln>
        </p:spPr>
        <p:txBody>
          <a:bodyPr wrap="none" anchor="ctr"/>
          <a:lstStyle/>
          <a:p>
            <a:endParaRPr lang="en-US"/>
          </a:p>
        </p:txBody>
      </p:sp>
      <p:sp>
        <p:nvSpPr>
          <p:cNvPr id="8" name="Text Box 9"/>
          <p:cNvSpPr txBox="1">
            <a:spLocks noChangeArrowheads="1"/>
          </p:cNvSpPr>
          <p:nvPr/>
        </p:nvSpPr>
        <p:spPr bwMode="auto">
          <a:xfrm>
            <a:off x="2571750" y="3214688"/>
            <a:ext cx="642938" cy="261937"/>
          </a:xfrm>
          <a:prstGeom prst="rect">
            <a:avLst/>
          </a:prstGeom>
          <a:noFill/>
          <a:ln w="9525">
            <a:noFill/>
            <a:miter lim="800000"/>
            <a:headEnd/>
            <a:tailEnd/>
          </a:ln>
        </p:spPr>
        <p:txBody>
          <a:bodyPr>
            <a:spAutoFit/>
          </a:bodyPr>
          <a:lstStyle/>
          <a:p>
            <a:pPr>
              <a:spcBef>
                <a:spcPct val="50000"/>
              </a:spcBef>
            </a:pPr>
            <a:r>
              <a:rPr lang="pt-BR" sz="1100" b="1">
                <a:solidFill>
                  <a:schemeClr val="folHlink"/>
                </a:solidFill>
              </a:rPr>
              <a:t>A </a:t>
            </a:r>
            <a:r>
              <a:rPr lang="pt-BR" sz="1100" b="1">
                <a:solidFill>
                  <a:schemeClr val="folHlink"/>
                </a:solidFill>
                <a:sym typeface="Wingdings" pitchFamily="2" charset="2"/>
              </a:rPr>
              <a:t> C</a:t>
            </a:r>
            <a:endParaRPr lang="pt-BR" sz="1100" b="1">
              <a:solidFill>
                <a:schemeClr val="folHlink"/>
              </a:solidFill>
            </a:endParaRPr>
          </a:p>
        </p:txBody>
      </p:sp>
      <p:sp>
        <p:nvSpPr>
          <p:cNvPr id="9" name="Oval 16"/>
          <p:cNvSpPr>
            <a:spLocks noChangeArrowheads="1"/>
          </p:cNvSpPr>
          <p:nvPr/>
        </p:nvSpPr>
        <p:spPr bwMode="auto">
          <a:xfrm rot="3757291">
            <a:off x="3425031" y="2769394"/>
            <a:ext cx="798513" cy="314325"/>
          </a:xfrm>
          <a:prstGeom prst="ellipse">
            <a:avLst/>
          </a:prstGeom>
          <a:noFill/>
          <a:ln w="31750">
            <a:solidFill>
              <a:schemeClr val="folHlink"/>
            </a:solidFill>
            <a:round/>
            <a:headEnd/>
            <a:tailEnd/>
          </a:ln>
        </p:spPr>
        <p:txBody>
          <a:bodyPr wrap="none" anchor="ctr"/>
          <a:lstStyle/>
          <a:p>
            <a:endParaRPr lang="en-US"/>
          </a:p>
        </p:txBody>
      </p:sp>
      <p:sp>
        <p:nvSpPr>
          <p:cNvPr id="10" name="Text Box 9"/>
          <p:cNvSpPr txBox="1">
            <a:spLocks noChangeArrowheads="1"/>
          </p:cNvSpPr>
          <p:nvPr/>
        </p:nvSpPr>
        <p:spPr bwMode="auto">
          <a:xfrm>
            <a:off x="3643313" y="3286125"/>
            <a:ext cx="642937" cy="261938"/>
          </a:xfrm>
          <a:prstGeom prst="rect">
            <a:avLst/>
          </a:prstGeom>
          <a:noFill/>
          <a:ln w="9525">
            <a:noFill/>
            <a:miter lim="800000"/>
            <a:headEnd/>
            <a:tailEnd/>
          </a:ln>
        </p:spPr>
        <p:txBody>
          <a:bodyPr>
            <a:spAutoFit/>
          </a:bodyPr>
          <a:lstStyle/>
          <a:p>
            <a:pPr>
              <a:spcBef>
                <a:spcPct val="50000"/>
              </a:spcBef>
            </a:pPr>
            <a:r>
              <a:rPr lang="pt-BR" sz="1100" b="1">
                <a:solidFill>
                  <a:schemeClr val="folHlink"/>
                </a:solidFill>
              </a:rPr>
              <a:t>A </a:t>
            </a:r>
            <a:r>
              <a:rPr lang="pt-BR" sz="1100" b="1">
                <a:solidFill>
                  <a:schemeClr val="folHlink"/>
                </a:solidFill>
                <a:sym typeface="Wingdings" pitchFamily="2" charset="2"/>
              </a:rPr>
              <a:t> C</a:t>
            </a:r>
            <a:endParaRPr lang="pt-BR" sz="1100" b="1">
              <a:solidFill>
                <a:schemeClr val="folHlink"/>
              </a:solidFill>
            </a:endParaRPr>
          </a:p>
        </p:txBody>
      </p:sp>
      <p:sp>
        <p:nvSpPr>
          <p:cNvPr id="11" name="Oval 16"/>
          <p:cNvSpPr>
            <a:spLocks noChangeArrowheads="1"/>
          </p:cNvSpPr>
          <p:nvPr/>
        </p:nvSpPr>
        <p:spPr bwMode="auto">
          <a:xfrm rot="2821397">
            <a:off x="5141119" y="3371057"/>
            <a:ext cx="1620837" cy="501650"/>
          </a:xfrm>
          <a:prstGeom prst="ellipse">
            <a:avLst/>
          </a:prstGeom>
          <a:noFill/>
          <a:ln w="31750">
            <a:solidFill>
              <a:schemeClr val="folHlink"/>
            </a:solidFill>
            <a:round/>
            <a:headEnd/>
            <a:tailEnd/>
          </a:ln>
        </p:spPr>
        <p:txBody>
          <a:bodyPr wrap="none" anchor="ctr"/>
          <a:lstStyle/>
          <a:p>
            <a:endParaRPr lang="en-US"/>
          </a:p>
        </p:txBody>
      </p:sp>
      <p:sp>
        <p:nvSpPr>
          <p:cNvPr id="12" name="Text Box 9"/>
          <p:cNvSpPr txBox="1">
            <a:spLocks noChangeArrowheads="1"/>
          </p:cNvSpPr>
          <p:nvPr/>
        </p:nvSpPr>
        <p:spPr bwMode="auto">
          <a:xfrm>
            <a:off x="5643563" y="4143375"/>
            <a:ext cx="642937" cy="261938"/>
          </a:xfrm>
          <a:prstGeom prst="rect">
            <a:avLst/>
          </a:prstGeom>
          <a:noFill/>
          <a:ln w="9525">
            <a:noFill/>
            <a:miter lim="800000"/>
            <a:headEnd/>
            <a:tailEnd/>
          </a:ln>
        </p:spPr>
        <p:txBody>
          <a:bodyPr>
            <a:spAutoFit/>
          </a:bodyPr>
          <a:lstStyle/>
          <a:p>
            <a:pPr>
              <a:spcBef>
                <a:spcPct val="50000"/>
              </a:spcBef>
            </a:pPr>
            <a:r>
              <a:rPr lang="pt-BR" sz="1100" b="1">
                <a:solidFill>
                  <a:schemeClr val="folHlink"/>
                </a:solidFill>
              </a:rPr>
              <a:t>A </a:t>
            </a:r>
            <a:r>
              <a:rPr lang="pt-BR" sz="1100" b="1">
                <a:solidFill>
                  <a:schemeClr val="folHlink"/>
                </a:solidFill>
                <a:sym typeface="Wingdings" pitchFamily="2" charset="2"/>
              </a:rPr>
              <a:t> C</a:t>
            </a:r>
            <a:endParaRPr lang="pt-BR" sz="1100" b="1">
              <a:solidFill>
                <a:schemeClr val="folHlink"/>
              </a:solidFill>
            </a:endParaRPr>
          </a:p>
        </p:txBody>
      </p:sp>
      <p:sp>
        <p:nvSpPr>
          <p:cNvPr id="13" name="Oval 16"/>
          <p:cNvSpPr>
            <a:spLocks noChangeArrowheads="1"/>
          </p:cNvSpPr>
          <p:nvPr/>
        </p:nvSpPr>
        <p:spPr bwMode="auto">
          <a:xfrm rot="3466491">
            <a:off x="6480176" y="4156075"/>
            <a:ext cx="735012" cy="357187"/>
          </a:xfrm>
          <a:prstGeom prst="ellipse">
            <a:avLst/>
          </a:prstGeom>
          <a:noFill/>
          <a:ln w="31750">
            <a:solidFill>
              <a:schemeClr val="folHlink"/>
            </a:solidFill>
            <a:round/>
            <a:headEnd/>
            <a:tailEnd/>
          </a:ln>
        </p:spPr>
        <p:txBody>
          <a:bodyPr wrap="none" anchor="ctr"/>
          <a:lstStyle/>
          <a:p>
            <a:endParaRPr lang="en-US"/>
          </a:p>
        </p:txBody>
      </p:sp>
      <p:sp>
        <p:nvSpPr>
          <p:cNvPr id="14" name="Text Box 9"/>
          <p:cNvSpPr txBox="1">
            <a:spLocks noChangeArrowheads="1"/>
          </p:cNvSpPr>
          <p:nvPr/>
        </p:nvSpPr>
        <p:spPr bwMode="auto">
          <a:xfrm>
            <a:off x="6500813" y="4643438"/>
            <a:ext cx="642937" cy="261937"/>
          </a:xfrm>
          <a:prstGeom prst="rect">
            <a:avLst/>
          </a:prstGeom>
          <a:noFill/>
          <a:ln w="9525">
            <a:noFill/>
            <a:miter lim="800000"/>
            <a:headEnd/>
            <a:tailEnd/>
          </a:ln>
        </p:spPr>
        <p:txBody>
          <a:bodyPr>
            <a:spAutoFit/>
          </a:bodyPr>
          <a:lstStyle/>
          <a:p>
            <a:pPr>
              <a:spcBef>
                <a:spcPct val="50000"/>
              </a:spcBef>
            </a:pPr>
            <a:r>
              <a:rPr lang="pt-BR" sz="1100" b="1">
                <a:solidFill>
                  <a:schemeClr val="folHlink"/>
                </a:solidFill>
              </a:rPr>
              <a:t>A </a:t>
            </a:r>
            <a:r>
              <a:rPr lang="pt-BR" sz="1100" b="1">
                <a:solidFill>
                  <a:schemeClr val="folHlink"/>
                </a:solidFill>
                <a:sym typeface="Wingdings" pitchFamily="2" charset="2"/>
              </a:rPr>
              <a:t> C</a:t>
            </a:r>
            <a:endParaRPr lang="pt-BR" sz="1100" b="1">
              <a:solidFill>
                <a:schemeClr val="folHlink"/>
              </a:solidFill>
            </a:endParaRPr>
          </a:p>
        </p:txBody>
      </p:sp>
      <p:sp>
        <p:nvSpPr>
          <p:cNvPr id="15" name="Oval 16"/>
          <p:cNvSpPr>
            <a:spLocks noChangeArrowheads="1"/>
          </p:cNvSpPr>
          <p:nvPr/>
        </p:nvSpPr>
        <p:spPr bwMode="auto">
          <a:xfrm rot="4034157">
            <a:off x="6402387" y="3938588"/>
            <a:ext cx="2284413" cy="376238"/>
          </a:xfrm>
          <a:prstGeom prst="ellipse">
            <a:avLst/>
          </a:prstGeom>
          <a:noFill/>
          <a:ln w="31750">
            <a:solidFill>
              <a:schemeClr val="folHlink"/>
            </a:solidFill>
            <a:round/>
            <a:headEnd/>
            <a:tailEnd/>
          </a:ln>
        </p:spPr>
        <p:txBody>
          <a:bodyPr wrap="none" anchor="ctr"/>
          <a:lstStyle/>
          <a:p>
            <a:endParaRPr lang="en-US"/>
          </a:p>
        </p:txBody>
      </p:sp>
      <p:sp>
        <p:nvSpPr>
          <p:cNvPr id="16" name="Text Box 9"/>
          <p:cNvSpPr txBox="1">
            <a:spLocks noChangeArrowheads="1"/>
          </p:cNvSpPr>
          <p:nvPr/>
        </p:nvSpPr>
        <p:spPr bwMode="auto">
          <a:xfrm>
            <a:off x="7215188" y="5000625"/>
            <a:ext cx="642937" cy="261938"/>
          </a:xfrm>
          <a:prstGeom prst="rect">
            <a:avLst/>
          </a:prstGeom>
          <a:noFill/>
          <a:ln w="9525">
            <a:noFill/>
            <a:miter lim="800000"/>
            <a:headEnd/>
            <a:tailEnd/>
          </a:ln>
        </p:spPr>
        <p:txBody>
          <a:bodyPr>
            <a:spAutoFit/>
          </a:bodyPr>
          <a:lstStyle/>
          <a:p>
            <a:pPr>
              <a:spcBef>
                <a:spcPct val="50000"/>
              </a:spcBef>
            </a:pPr>
            <a:r>
              <a:rPr lang="pt-BR" sz="1100" b="1">
                <a:solidFill>
                  <a:schemeClr val="folHlink"/>
                </a:solidFill>
              </a:rPr>
              <a:t>A </a:t>
            </a:r>
            <a:r>
              <a:rPr lang="pt-BR" sz="1100" b="1">
                <a:solidFill>
                  <a:schemeClr val="folHlink"/>
                </a:solidFill>
                <a:sym typeface="Wingdings" pitchFamily="2" charset="2"/>
              </a:rPr>
              <a:t> C</a:t>
            </a:r>
            <a:endParaRPr lang="pt-BR" sz="1100" b="1">
              <a:solidFill>
                <a:schemeClr val="folHlink"/>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0" animBg="1"/>
      <p:bldP spid="6" grpId="0"/>
      <p:bldP spid="7" grpId="0" animBg="1"/>
      <p:bldP spid="8" grpId="0"/>
      <p:bldP spid="9" grpId="0" animBg="1"/>
      <p:bldP spid="10" grpId="0"/>
      <p:bldP spid="11" grpId="0" animBg="1"/>
      <p:bldP spid="12" grpId="0"/>
      <p:bldP spid="13" grpId="0" animBg="1"/>
      <p:bldP spid="14" grpId="0"/>
      <p:bldP spid="15" grpId="0" animBg="1"/>
      <p:bldP spid="1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3" cstate="print"/>
          <a:srcRect/>
          <a:stretch>
            <a:fillRect/>
          </a:stretch>
        </p:blipFill>
        <p:spPr bwMode="auto">
          <a:xfrm>
            <a:off x="209550" y="357188"/>
            <a:ext cx="8934450" cy="6286500"/>
          </a:xfrm>
          <a:prstGeom prst="rect">
            <a:avLst/>
          </a:prstGeom>
          <a:noFill/>
          <a:ln w="9525">
            <a:noFill/>
            <a:miter lim="800000"/>
            <a:headEnd/>
            <a:tailEnd/>
          </a:ln>
        </p:spPr>
      </p:pic>
      <p:sp>
        <p:nvSpPr>
          <p:cNvPr id="19459" name="CaixaDeTexto 2"/>
          <p:cNvSpPr txBox="1">
            <a:spLocks noChangeArrowheads="1"/>
          </p:cNvSpPr>
          <p:nvPr/>
        </p:nvSpPr>
        <p:spPr bwMode="auto">
          <a:xfrm>
            <a:off x="785813" y="1571625"/>
            <a:ext cx="3643312" cy="554038"/>
          </a:xfrm>
          <a:prstGeom prst="rect">
            <a:avLst/>
          </a:prstGeom>
          <a:noFill/>
          <a:ln w="9525">
            <a:noFill/>
            <a:miter lim="800000"/>
            <a:headEnd/>
            <a:tailEnd/>
          </a:ln>
        </p:spPr>
        <p:txBody>
          <a:bodyPr>
            <a:spAutoFit/>
          </a:bodyPr>
          <a:lstStyle/>
          <a:p>
            <a:r>
              <a:rPr lang="pt-BR" sz="1500" b="1"/>
              <a:t>Optimism with both the US and Brazilian economies.</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a:blip r:embed="rId3" cstate="print"/>
          <a:srcRect/>
          <a:stretch>
            <a:fillRect/>
          </a:stretch>
        </p:blipFill>
        <p:spPr bwMode="auto">
          <a:xfrm>
            <a:off x="214313" y="0"/>
            <a:ext cx="8939212" cy="7000875"/>
          </a:xfrm>
          <a:prstGeom prst="rect">
            <a:avLst/>
          </a:prstGeom>
          <a:noFill/>
          <a:ln w="9525">
            <a:noFill/>
            <a:miter lim="800000"/>
            <a:headEnd/>
            <a:tailEnd/>
          </a:ln>
        </p:spPr>
      </p:pic>
      <p:sp>
        <p:nvSpPr>
          <p:cNvPr id="3" name="Text Box 6"/>
          <p:cNvSpPr txBox="1">
            <a:spLocks noChangeArrowheads="1"/>
          </p:cNvSpPr>
          <p:nvPr/>
        </p:nvSpPr>
        <p:spPr bwMode="auto">
          <a:xfrm>
            <a:off x="500063" y="857250"/>
            <a:ext cx="8643937" cy="523875"/>
          </a:xfrm>
          <a:prstGeom prst="rect">
            <a:avLst/>
          </a:prstGeom>
          <a:solidFill>
            <a:schemeClr val="bg1"/>
          </a:solidFill>
          <a:ln w="9525">
            <a:solidFill>
              <a:schemeClr val="tx1"/>
            </a:solidFill>
            <a:miter lim="800000"/>
            <a:headEnd/>
            <a:tailEnd/>
          </a:ln>
        </p:spPr>
        <p:txBody>
          <a:bodyPr>
            <a:spAutoFit/>
          </a:bodyPr>
          <a:lstStyle/>
          <a:p>
            <a:pPr algn="ctr">
              <a:spcBef>
                <a:spcPct val="50000"/>
              </a:spcBef>
            </a:pPr>
            <a:r>
              <a:rPr lang="en-US" sz="1400"/>
              <a:t>This movement of appreciation, which preceded the subprime crises, is the only one that occurs with the shift of the foreigners’ open interest from short to long.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noChangeAspect="1" noChangeArrowheads="1"/>
          </p:cNvPicPr>
          <p:nvPr/>
        </p:nvPicPr>
        <p:blipFill>
          <a:blip r:embed="rId3" cstate="print"/>
          <a:srcRect/>
          <a:stretch>
            <a:fillRect/>
          </a:stretch>
        </p:blipFill>
        <p:spPr bwMode="auto">
          <a:xfrm>
            <a:off x="214313" y="357188"/>
            <a:ext cx="9148762" cy="6215062"/>
          </a:xfrm>
          <a:prstGeom prst="rect">
            <a:avLst/>
          </a:prstGeom>
          <a:noFill/>
          <a:ln w="9525">
            <a:noFill/>
            <a:miter lim="800000"/>
            <a:headEnd/>
            <a:tailEnd/>
          </a:ln>
        </p:spPr>
      </p:pic>
      <p:sp>
        <p:nvSpPr>
          <p:cNvPr id="21507" name="CaixaDeTexto 2"/>
          <p:cNvSpPr txBox="1">
            <a:spLocks noChangeArrowheads="1"/>
          </p:cNvSpPr>
          <p:nvPr/>
        </p:nvSpPr>
        <p:spPr bwMode="auto">
          <a:xfrm>
            <a:off x="714375" y="1428750"/>
            <a:ext cx="3429000" cy="738188"/>
          </a:xfrm>
          <a:prstGeom prst="rect">
            <a:avLst/>
          </a:prstGeom>
          <a:noFill/>
          <a:ln w="9525">
            <a:noFill/>
            <a:miter lim="800000"/>
            <a:headEnd/>
            <a:tailEnd/>
          </a:ln>
        </p:spPr>
        <p:txBody>
          <a:bodyPr>
            <a:spAutoFit/>
          </a:bodyPr>
          <a:lstStyle/>
          <a:p>
            <a:r>
              <a:rPr lang="pt-BR" sz="1400" b="1"/>
              <a:t>Bad economic indicators in the US leading to expectations that interest rates would fall.</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6"/>
          <p:cNvPicPr>
            <a:picLocks noChangeAspect="1" noChangeArrowheads="1"/>
          </p:cNvPicPr>
          <p:nvPr/>
        </p:nvPicPr>
        <p:blipFill>
          <a:blip r:embed="rId2" cstate="print"/>
          <a:srcRect/>
          <a:stretch>
            <a:fillRect/>
          </a:stretch>
        </p:blipFill>
        <p:spPr bwMode="auto">
          <a:xfrm>
            <a:off x="71438" y="285750"/>
            <a:ext cx="8929687" cy="64293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ítulo 1"/>
          <p:cNvSpPr>
            <a:spLocks noGrp="1"/>
          </p:cNvSpPr>
          <p:nvPr>
            <p:ph type="title"/>
          </p:nvPr>
        </p:nvSpPr>
        <p:spPr/>
        <p:txBody>
          <a:bodyPr/>
          <a:lstStyle/>
          <a:p>
            <a:pPr defTabSz="912813"/>
            <a:endParaRPr lang="pt-BR" smtClean="0"/>
          </a:p>
        </p:txBody>
      </p:sp>
      <p:sp>
        <p:nvSpPr>
          <p:cNvPr id="5123" name="Espaço Reservado para Conteúdo 2"/>
          <p:cNvSpPr>
            <a:spLocks noGrp="1"/>
          </p:cNvSpPr>
          <p:nvPr>
            <p:ph idx="1"/>
          </p:nvPr>
        </p:nvSpPr>
        <p:spPr/>
        <p:txBody>
          <a:bodyPr/>
          <a:lstStyle/>
          <a:p>
            <a:pPr defTabSz="912813"/>
            <a:endParaRPr lang="pt-BR" smtClean="0"/>
          </a:p>
        </p:txBody>
      </p:sp>
      <p:pic>
        <p:nvPicPr>
          <p:cNvPr id="5124" name="Picture 10"/>
          <p:cNvPicPr>
            <a:picLocks noChangeAspect="1" noChangeArrowheads="1"/>
          </p:cNvPicPr>
          <p:nvPr/>
        </p:nvPicPr>
        <p:blipFill>
          <a:blip r:embed="rId2" cstate="print"/>
          <a:srcRect/>
          <a:stretch>
            <a:fillRect/>
          </a:stretch>
        </p:blipFill>
        <p:spPr bwMode="auto">
          <a:xfrm>
            <a:off x="214313" y="428625"/>
            <a:ext cx="8929687" cy="6215063"/>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4851" name="Rectangle 3"/>
          <p:cNvSpPr>
            <a:spLocks noGrp="1" noChangeArrowheads="1"/>
          </p:cNvSpPr>
          <p:nvPr>
            <p:ph type="body" idx="1"/>
          </p:nvPr>
        </p:nvSpPr>
        <p:spPr>
          <a:xfrm>
            <a:off x="457200" y="1600200"/>
            <a:ext cx="8229600" cy="5257800"/>
          </a:xfrm>
        </p:spPr>
        <p:txBody>
          <a:bodyPr/>
          <a:lstStyle/>
          <a:p>
            <a:pPr defTabSz="912813" eaLnBrk="1" hangingPunct="1"/>
            <a:r>
              <a:rPr lang="en-US" sz="2400" smtClean="0"/>
              <a:t>Throughout the sample period, what I called demand curve seems to be shifting downwards.</a:t>
            </a:r>
          </a:p>
        </p:txBody>
      </p:sp>
      <p:sp>
        <p:nvSpPr>
          <p:cNvPr id="27651" name="Título 4"/>
          <p:cNvSpPr>
            <a:spLocks noGrp="1"/>
          </p:cNvSpPr>
          <p:nvPr>
            <p:ph type="title"/>
          </p:nvPr>
        </p:nvSpPr>
        <p:spPr/>
        <p:txBody>
          <a:bodyPr/>
          <a:lstStyle/>
          <a:p>
            <a:endParaRPr lang="pt-BR" smtClean="0"/>
          </a:p>
        </p:txBody>
      </p:sp>
      <p:sp>
        <p:nvSpPr>
          <p:cNvPr id="6" name="Rectangle 2"/>
          <p:cNvSpPr txBox="1">
            <a:spLocks noChangeArrowheads="1"/>
          </p:cNvSpPr>
          <p:nvPr/>
        </p:nvSpPr>
        <p:spPr bwMode="auto">
          <a:xfrm>
            <a:off x="457200" y="277813"/>
            <a:ext cx="8686800" cy="1150937"/>
          </a:xfrm>
          <a:prstGeom prst="rect">
            <a:avLst/>
          </a:prstGeom>
          <a:noFill/>
          <a:ln w="9525">
            <a:noFill/>
            <a:miter lim="800000"/>
            <a:headEnd/>
            <a:tailEnd/>
          </a:ln>
        </p:spPr>
        <p:txBody>
          <a:bodyPr anchor="b"/>
          <a:lstStyle/>
          <a:p>
            <a:pPr defTabSz="912813">
              <a:defRPr/>
            </a:pPr>
            <a:r>
              <a:rPr lang="en-US" sz="3200" kern="0">
                <a:solidFill>
                  <a:schemeClr val="tx2"/>
                </a:solidFill>
                <a:latin typeface="+mj-lt"/>
                <a:ea typeface="+mj-ea"/>
                <a:cs typeface="+mj-cs"/>
              </a:rPr>
              <a:t>1. Interest Differential, Capital Flows, Exchange Rate Derivatives and Carry-Trade</a:t>
            </a:r>
            <a:endParaRPr lang="en-US" sz="3200" kern="0" dirty="0">
              <a:solidFill>
                <a:schemeClr val="tx2"/>
              </a:solidFill>
              <a:latin typeface="+mj-lt"/>
              <a:ea typeface="+mj-ea"/>
              <a:cs typeface="+mj-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4851">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34851">
                                            <p:txEl>
                                              <p:pRg st="0" end="0"/>
                                            </p:txEl>
                                          </p:spTgt>
                                        </p:tgtEl>
                                        <p:attrNameLst>
                                          <p:attrName>ppt_c</p:attrName>
                                        </p:attrNameLst>
                                      </p:cBhvr>
                                      <p:to>
                                        <a:schemeClr val="bg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4851"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p:cNvPicPr>
            <a:picLocks noChangeAspect="1" noChangeArrowheads="1"/>
          </p:cNvPicPr>
          <p:nvPr/>
        </p:nvPicPr>
        <p:blipFill>
          <a:blip r:embed="rId3" cstate="print"/>
          <a:srcRect/>
          <a:stretch>
            <a:fillRect/>
          </a:stretch>
        </p:blipFill>
        <p:spPr bwMode="auto">
          <a:xfrm>
            <a:off x="142875" y="428625"/>
            <a:ext cx="9010650" cy="61436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4851" name="Rectangle 3"/>
          <p:cNvSpPr>
            <a:spLocks noGrp="1" noChangeArrowheads="1"/>
          </p:cNvSpPr>
          <p:nvPr>
            <p:ph type="body" idx="1"/>
          </p:nvPr>
        </p:nvSpPr>
        <p:spPr>
          <a:xfrm>
            <a:off x="457200" y="1600200"/>
            <a:ext cx="8229600" cy="5257800"/>
          </a:xfrm>
        </p:spPr>
        <p:txBody>
          <a:bodyPr/>
          <a:lstStyle/>
          <a:p>
            <a:pPr defTabSz="912813" eaLnBrk="1" hangingPunct="1"/>
            <a:r>
              <a:rPr lang="en-US" sz="2400" smtClean="0"/>
              <a:t>Throughout the sample period, what I called demand curve seems to be shifting downwards.</a:t>
            </a:r>
          </a:p>
          <a:p>
            <a:pPr defTabSz="912813" eaLnBrk="1" hangingPunct="1"/>
            <a:r>
              <a:rPr lang="en-US" sz="2400" smtClean="0"/>
              <a:t>Such movements are, probably, associated to larger capital inflows not related to the interest arbitrage.</a:t>
            </a:r>
          </a:p>
          <a:p>
            <a:pPr defTabSz="912813" eaLnBrk="1" hangingPunct="1"/>
            <a:r>
              <a:rPr lang="en-US" sz="2400" smtClean="0"/>
              <a:t>Those inflows (larger exports payments or financing, FDI, portfolio inflows with longer horizon) are of lower frequency than the carry-trade, thus affecting the “demand” curve.</a:t>
            </a:r>
          </a:p>
          <a:p>
            <a:pPr defTabSz="912813" eaLnBrk="1" hangingPunct="1"/>
            <a:r>
              <a:rPr lang="en-US" sz="2400" smtClean="0"/>
              <a:t>That is, although the interest arbitrage is one of factors causing the appreciation of the BRL, it does not seem to have had such a great influence.</a:t>
            </a:r>
          </a:p>
        </p:txBody>
      </p:sp>
      <p:sp>
        <p:nvSpPr>
          <p:cNvPr id="29699" name="Título 4"/>
          <p:cNvSpPr>
            <a:spLocks noGrp="1"/>
          </p:cNvSpPr>
          <p:nvPr>
            <p:ph type="title"/>
          </p:nvPr>
        </p:nvSpPr>
        <p:spPr/>
        <p:txBody>
          <a:bodyPr/>
          <a:lstStyle/>
          <a:p>
            <a:endParaRPr lang="pt-BR" smtClean="0"/>
          </a:p>
        </p:txBody>
      </p:sp>
      <p:sp>
        <p:nvSpPr>
          <p:cNvPr id="6" name="Rectangle 2"/>
          <p:cNvSpPr txBox="1">
            <a:spLocks noChangeArrowheads="1"/>
          </p:cNvSpPr>
          <p:nvPr/>
        </p:nvSpPr>
        <p:spPr bwMode="auto">
          <a:xfrm>
            <a:off x="457200" y="277813"/>
            <a:ext cx="8686800" cy="1150937"/>
          </a:xfrm>
          <a:prstGeom prst="rect">
            <a:avLst/>
          </a:prstGeom>
          <a:noFill/>
          <a:ln w="9525">
            <a:noFill/>
            <a:miter lim="800000"/>
            <a:headEnd/>
            <a:tailEnd/>
          </a:ln>
        </p:spPr>
        <p:txBody>
          <a:bodyPr anchor="b"/>
          <a:lstStyle/>
          <a:p>
            <a:pPr defTabSz="912813">
              <a:defRPr/>
            </a:pPr>
            <a:r>
              <a:rPr lang="en-US" sz="3200" kern="0">
                <a:solidFill>
                  <a:schemeClr val="tx2"/>
                </a:solidFill>
                <a:latin typeface="+mj-lt"/>
                <a:ea typeface="+mj-ea"/>
                <a:cs typeface="+mj-cs"/>
              </a:rPr>
              <a:t>1. Interest Differential, Capital Flows, Exchange Rate Derivatives and Carry-Trade</a:t>
            </a:r>
            <a:endParaRPr lang="en-US" sz="3200" kern="0" dirty="0">
              <a:solidFill>
                <a:schemeClr val="tx2"/>
              </a:solidFill>
              <a:latin typeface="+mj-lt"/>
              <a:ea typeface="+mj-ea"/>
              <a:cs typeface="+mj-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4851">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34851">
                                            <p:txEl>
                                              <p:pRg st="0" end="0"/>
                                            </p:txEl>
                                          </p:spTgt>
                                        </p:tgtEl>
                                        <p:attrNameLst>
                                          <p:attrName>ppt_c</p:attrName>
                                        </p:attrNameLst>
                                      </p:cBhvr>
                                      <p:to>
                                        <a:schemeClr val="bg2"/>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34851">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34851">
                                            <p:txEl>
                                              <p:pRg st="1" end="1"/>
                                            </p:txEl>
                                          </p:spTgt>
                                        </p:tgtEl>
                                        <p:attrNameLst>
                                          <p:attrName>ppt_c</p:attrName>
                                        </p:attrNameLst>
                                      </p:cBhvr>
                                      <p:to>
                                        <a:schemeClr val="bg2"/>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34851">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334851">
                                            <p:txEl>
                                              <p:pRg st="2" end="2"/>
                                            </p:txEl>
                                          </p:spTgt>
                                        </p:tgtEl>
                                        <p:attrNameLst>
                                          <p:attrName>ppt_c</p:attrName>
                                        </p:attrNameLst>
                                      </p:cBhvr>
                                      <p:to>
                                        <a:schemeClr val="bg2"/>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34851">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334851">
                                            <p:txEl>
                                              <p:pRg st="3" end="3"/>
                                            </p:txEl>
                                          </p:spTgt>
                                        </p:tgtEl>
                                        <p:attrNameLst>
                                          <p:attrName>ppt_c</p:attrName>
                                        </p:attrNameLst>
                                      </p:cBhvr>
                                      <p:to>
                                        <a:schemeClr val="bg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4851" grpId="0" build="p"/>
    </p:bld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4851" name="Rectangle 3"/>
          <p:cNvSpPr>
            <a:spLocks noGrp="1" noChangeArrowheads="1"/>
          </p:cNvSpPr>
          <p:nvPr>
            <p:ph type="body" idx="1"/>
          </p:nvPr>
        </p:nvSpPr>
        <p:spPr>
          <a:xfrm>
            <a:off x="457200" y="1600200"/>
            <a:ext cx="8229600" cy="5257800"/>
          </a:xfrm>
        </p:spPr>
        <p:txBody>
          <a:bodyPr/>
          <a:lstStyle/>
          <a:p>
            <a:pPr defTabSz="912813" eaLnBrk="1" hangingPunct="1"/>
            <a:r>
              <a:rPr lang="en-US" sz="2400" smtClean="0"/>
              <a:t>It remains to be done the full modeling of both “demand” and “supply” curves to explain the exchange-rate, and the role of the carry-trade.</a:t>
            </a:r>
          </a:p>
        </p:txBody>
      </p:sp>
      <p:sp>
        <p:nvSpPr>
          <p:cNvPr id="30723" name="Título 3"/>
          <p:cNvSpPr>
            <a:spLocks noGrp="1"/>
          </p:cNvSpPr>
          <p:nvPr>
            <p:ph type="title"/>
          </p:nvPr>
        </p:nvSpPr>
        <p:spPr/>
        <p:txBody>
          <a:bodyPr/>
          <a:lstStyle/>
          <a:p>
            <a:endParaRPr lang="pt-BR" smtClean="0"/>
          </a:p>
        </p:txBody>
      </p:sp>
      <p:sp>
        <p:nvSpPr>
          <p:cNvPr id="5" name="Rectangle 2"/>
          <p:cNvSpPr txBox="1">
            <a:spLocks noChangeArrowheads="1"/>
          </p:cNvSpPr>
          <p:nvPr/>
        </p:nvSpPr>
        <p:spPr bwMode="auto">
          <a:xfrm>
            <a:off x="457200" y="277813"/>
            <a:ext cx="8686800" cy="1150937"/>
          </a:xfrm>
          <a:prstGeom prst="rect">
            <a:avLst/>
          </a:prstGeom>
          <a:noFill/>
          <a:ln w="9525">
            <a:noFill/>
            <a:miter lim="800000"/>
            <a:headEnd/>
            <a:tailEnd/>
          </a:ln>
        </p:spPr>
        <p:txBody>
          <a:bodyPr anchor="b"/>
          <a:lstStyle/>
          <a:p>
            <a:pPr defTabSz="912813">
              <a:defRPr/>
            </a:pPr>
            <a:r>
              <a:rPr lang="en-US" sz="3200" kern="0">
                <a:solidFill>
                  <a:schemeClr val="tx2"/>
                </a:solidFill>
                <a:latin typeface="+mj-lt"/>
                <a:ea typeface="+mj-ea"/>
                <a:cs typeface="+mj-cs"/>
              </a:rPr>
              <a:t>1. Interest Differential, Capital Flows, Exchange Rate Derivatives and Carry-Trade</a:t>
            </a:r>
            <a:endParaRPr lang="en-US" sz="3200" kern="0" dirty="0">
              <a:solidFill>
                <a:schemeClr val="tx2"/>
              </a:solidFill>
              <a:latin typeface="+mj-lt"/>
              <a:ea typeface="+mj-ea"/>
              <a:cs typeface="+mj-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4851">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34851">
                                            <p:txEl>
                                              <p:pRg st="0" end="0"/>
                                            </p:txEl>
                                          </p:spTgt>
                                        </p:tgtEl>
                                        <p:attrNameLst>
                                          <p:attrName>ppt_c</p:attrName>
                                        </p:attrNameLst>
                                      </p:cBhvr>
                                      <p:to>
                                        <a:schemeClr val="bg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4851" grpId="0" build="p"/>
    </p:bld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defTabSz="912813" eaLnBrk="1" hangingPunct="1"/>
            <a:r>
              <a:rPr lang="en-US" sz="4000" smtClean="0"/>
              <a:t>2. Costs and Benefits of the Foreign Reserves Accumulation</a:t>
            </a:r>
          </a:p>
        </p:txBody>
      </p:sp>
      <p:sp>
        <p:nvSpPr>
          <p:cNvPr id="379907" name="Rectangle 3"/>
          <p:cNvSpPr>
            <a:spLocks noGrp="1" noChangeArrowheads="1"/>
          </p:cNvSpPr>
          <p:nvPr>
            <p:ph type="body" idx="1"/>
          </p:nvPr>
        </p:nvSpPr>
        <p:spPr/>
        <p:txBody>
          <a:bodyPr/>
          <a:lstStyle/>
          <a:p>
            <a:pPr defTabSz="912813" eaLnBrk="1" hangingPunct="1">
              <a:lnSpc>
                <a:spcPct val="90000"/>
              </a:lnSpc>
            </a:pPr>
            <a:r>
              <a:rPr lang="en-US" sz="2000" smtClean="0"/>
              <a:t>Costs</a:t>
            </a:r>
          </a:p>
          <a:p>
            <a:pPr lvl="1" defTabSz="912813" eaLnBrk="1" hangingPunct="1">
              <a:lnSpc>
                <a:spcPct val="90000"/>
              </a:lnSpc>
            </a:pPr>
            <a:r>
              <a:rPr lang="en-US" sz="1800" smtClean="0"/>
              <a:t>The reserves are invested in US Treasuries, yielding very low rates, minus the real appreciation of the BRL.</a:t>
            </a:r>
          </a:p>
          <a:p>
            <a:pPr lvl="1" defTabSz="912813" eaLnBrk="1" hangingPunct="1">
              <a:lnSpc>
                <a:spcPct val="90000"/>
              </a:lnSpc>
            </a:pPr>
            <a:r>
              <a:rPr lang="en-US" sz="1800" smtClean="0"/>
              <a:t>The gross fiscal cost of the sterilization is the real rate of interest (now around 4.5% for the public domestic debt).</a:t>
            </a:r>
          </a:p>
          <a:p>
            <a:pPr lvl="1" defTabSz="912813" eaLnBrk="1" hangingPunct="1">
              <a:lnSpc>
                <a:spcPct val="90000"/>
              </a:lnSpc>
            </a:pPr>
            <a:r>
              <a:rPr lang="en-US" sz="1800" smtClean="0"/>
              <a:t>Therefore, if the real exchange rate remains constant (requiring a depreciation of the BRL around 2% a year), there is a financial cost of around 4% per year. The actual numbers for previous years have been much higher, because the domestic real interest rate was higher and the BRL appreciated.</a:t>
            </a:r>
          </a:p>
          <a:p>
            <a:pPr defTabSz="912813" eaLnBrk="1" hangingPunct="1">
              <a:lnSpc>
                <a:spcPct val="90000"/>
              </a:lnSpc>
            </a:pPr>
            <a:r>
              <a:rPr lang="en-US" sz="2000" smtClean="0"/>
              <a:t>Benefits</a:t>
            </a:r>
          </a:p>
          <a:p>
            <a:pPr lvl="1" defTabSz="912813" eaLnBrk="1" hangingPunct="1">
              <a:lnSpc>
                <a:spcPct val="90000"/>
              </a:lnSpc>
            </a:pPr>
            <a:r>
              <a:rPr lang="en-US" sz="1800" smtClean="0"/>
              <a:t>Fall in the risk premiuns, reducing the interest rates and stimulating capital inflows, thus reducing the cost of capital for Brazilian firms. This channel, however, is almost exhausted.</a:t>
            </a:r>
          </a:p>
          <a:p>
            <a:pPr lvl="1" defTabSz="912813" eaLnBrk="1" hangingPunct="1">
              <a:lnSpc>
                <a:spcPct val="90000"/>
              </a:lnSpc>
            </a:pPr>
            <a:r>
              <a:rPr lang="en-US" sz="1800" smtClean="0"/>
              <a:t>Fall of the exchange rate volatility, which reduces the volatility of real interest rate and economic activity.</a:t>
            </a:r>
          </a:p>
          <a:p>
            <a:pPr lvl="1" defTabSz="912813" eaLnBrk="1" hangingPunct="1">
              <a:lnSpc>
                <a:spcPct val="90000"/>
              </a:lnSpc>
            </a:pPr>
            <a:r>
              <a:rPr lang="en-US" sz="1800" smtClean="0"/>
              <a:t>Insurance against trade or, most importantly, capital flows shocks (reduced external vulnerability).</a:t>
            </a:r>
            <a:endParaRPr lang="en-US" sz="200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79907">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79907">
                                            <p:txEl>
                                              <p:pRg st="0" end="0"/>
                                            </p:txEl>
                                          </p:spTgt>
                                        </p:tgtEl>
                                        <p:attrNameLst>
                                          <p:attrName>ppt_c</p:attrName>
                                        </p:attrNameLst>
                                      </p:cBhvr>
                                      <p:to>
                                        <a:schemeClr val="bg2"/>
                                      </p:to>
                                    </p:animClr>
                                  </p:subTnLst>
                                </p:cTn>
                              </p:par>
                              <p:par>
                                <p:cTn id="7" presetID="1" presetClass="entr" presetSubtype="0" fill="hold" grpId="0" nodeType="withEffect">
                                  <p:stCondLst>
                                    <p:cond delay="0"/>
                                  </p:stCondLst>
                                  <p:childTnLst>
                                    <p:set>
                                      <p:cBhvr>
                                        <p:cTn id="8" dur="1" fill="hold">
                                          <p:stCondLst>
                                            <p:cond delay="0"/>
                                          </p:stCondLst>
                                        </p:cTn>
                                        <p:tgtEl>
                                          <p:spTgt spid="379907">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79907">
                                            <p:txEl>
                                              <p:pRg st="1" end="1"/>
                                            </p:txEl>
                                          </p:spTgt>
                                        </p:tgtEl>
                                        <p:attrNameLst>
                                          <p:attrName>ppt_c</p:attrName>
                                        </p:attrNameLst>
                                      </p:cBhvr>
                                      <p:to>
                                        <a:schemeClr val="bg2"/>
                                      </p:to>
                                    </p:animClr>
                                  </p:subTnLst>
                                </p:cTn>
                              </p:par>
                              <p:par>
                                <p:cTn id="9" presetID="1" presetClass="entr" presetSubtype="0" fill="hold" grpId="0" nodeType="withEffect">
                                  <p:stCondLst>
                                    <p:cond delay="0"/>
                                  </p:stCondLst>
                                  <p:childTnLst>
                                    <p:set>
                                      <p:cBhvr>
                                        <p:cTn id="10" dur="1" fill="hold">
                                          <p:stCondLst>
                                            <p:cond delay="0"/>
                                          </p:stCondLst>
                                        </p:cTn>
                                        <p:tgtEl>
                                          <p:spTgt spid="379907">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379907">
                                            <p:txEl>
                                              <p:pRg st="2" end="2"/>
                                            </p:txEl>
                                          </p:spTgt>
                                        </p:tgtEl>
                                        <p:attrNameLst>
                                          <p:attrName>ppt_c</p:attrName>
                                        </p:attrNameLst>
                                      </p:cBhvr>
                                      <p:to>
                                        <a:schemeClr val="bg2"/>
                                      </p:to>
                                    </p:animClr>
                                  </p:subTnLst>
                                </p:cTn>
                              </p:par>
                              <p:par>
                                <p:cTn id="11" presetID="1" presetClass="entr" presetSubtype="0" fill="hold" grpId="0" nodeType="withEffect">
                                  <p:stCondLst>
                                    <p:cond delay="0"/>
                                  </p:stCondLst>
                                  <p:childTnLst>
                                    <p:set>
                                      <p:cBhvr>
                                        <p:cTn id="12" dur="1" fill="hold">
                                          <p:stCondLst>
                                            <p:cond delay="0"/>
                                          </p:stCondLst>
                                        </p:cTn>
                                        <p:tgtEl>
                                          <p:spTgt spid="379907">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379907">
                                            <p:txEl>
                                              <p:pRg st="3" end="3"/>
                                            </p:txEl>
                                          </p:spTgt>
                                        </p:tgtEl>
                                        <p:attrNameLst>
                                          <p:attrName>ppt_c</p:attrName>
                                        </p:attrNameLst>
                                      </p:cBhvr>
                                      <p:to>
                                        <a:schemeClr val="bg2"/>
                                      </p:to>
                                    </p:animClr>
                                  </p:sub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79907">
                                            <p:txEl>
                                              <p:pRg st="4" end="4"/>
                                            </p:txEl>
                                          </p:spTgt>
                                        </p:tgtEl>
                                        <p:attrNameLst>
                                          <p:attrName>style.visibility</p:attrName>
                                        </p:attrNameLst>
                                      </p:cBhvr>
                                      <p:to>
                                        <p:strVal val="visible"/>
                                      </p:to>
                                    </p:set>
                                  </p:childTnLst>
                                  <p:subTnLst>
                                    <p:animClr clrSpc="rgb" dir="cw">
                                      <p:cBhvr override="childStyle">
                                        <p:cTn dur="1" fill="hold" display="0" masterRel="nextClick" afterEffect="1"/>
                                        <p:tgtEl>
                                          <p:spTgt spid="379907">
                                            <p:txEl>
                                              <p:pRg st="4" end="4"/>
                                            </p:txEl>
                                          </p:spTgt>
                                        </p:tgtEl>
                                        <p:attrNameLst>
                                          <p:attrName>ppt_c</p:attrName>
                                        </p:attrNameLst>
                                      </p:cBhvr>
                                      <p:to>
                                        <a:schemeClr val="bg2"/>
                                      </p:to>
                                    </p:animClr>
                                  </p:subTnLst>
                                </p:cTn>
                              </p:par>
                              <p:par>
                                <p:cTn id="17" presetID="1" presetClass="entr" presetSubtype="0" fill="hold" grpId="0" nodeType="withEffect">
                                  <p:stCondLst>
                                    <p:cond delay="0"/>
                                  </p:stCondLst>
                                  <p:childTnLst>
                                    <p:set>
                                      <p:cBhvr>
                                        <p:cTn id="18" dur="1" fill="hold">
                                          <p:stCondLst>
                                            <p:cond delay="0"/>
                                          </p:stCondLst>
                                        </p:cTn>
                                        <p:tgtEl>
                                          <p:spTgt spid="379907">
                                            <p:txEl>
                                              <p:pRg st="5" end="5"/>
                                            </p:txEl>
                                          </p:spTgt>
                                        </p:tgtEl>
                                        <p:attrNameLst>
                                          <p:attrName>style.visibility</p:attrName>
                                        </p:attrNameLst>
                                      </p:cBhvr>
                                      <p:to>
                                        <p:strVal val="visible"/>
                                      </p:to>
                                    </p:set>
                                  </p:childTnLst>
                                  <p:subTnLst>
                                    <p:animClr clrSpc="rgb" dir="cw">
                                      <p:cBhvr override="childStyle">
                                        <p:cTn dur="1" fill="hold" display="0" masterRel="nextClick" afterEffect="1"/>
                                        <p:tgtEl>
                                          <p:spTgt spid="379907">
                                            <p:txEl>
                                              <p:pRg st="5" end="5"/>
                                            </p:txEl>
                                          </p:spTgt>
                                        </p:tgtEl>
                                        <p:attrNameLst>
                                          <p:attrName>ppt_c</p:attrName>
                                        </p:attrNameLst>
                                      </p:cBhvr>
                                      <p:to>
                                        <a:schemeClr val="bg2"/>
                                      </p:to>
                                    </p:animClr>
                                  </p:subTnLst>
                                </p:cTn>
                              </p:par>
                              <p:par>
                                <p:cTn id="19" presetID="1" presetClass="entr" presetSubtype="0" fill="hold" grpId="0" nodeType="withEffect">
                                  <p:stCondLst>
                                    <p:cond delay="0"/>
                                  </p:stCondLst>
                                  <p:childTnLst>
                                    <p:set>
                                      <p:cBhvr>
                                        <p:cTn id="20" dur="1" fill="hold">
                                          <p:stCondLst>
                                            <p:cond delay="0"/>
                                          </p:stCondLst>
                                        </p:cTn>
                                        <p:tgtEl>
                                          <p:spTgt spid="379907">
                                            <p:txEl>
                                              <p:pRg st="6" end="6"/>
                                            </p:txEl>
                                          </p:spTgt>
                                        </p:tgtEl>
                                        <p:attrNameLst>
                                          <p:attrName>style.visibility</p:attrName>
                                        </p:attrNameLst>
                                      </p:cBhvr>
                                      <p:to>
                                        <p:strVal val="visible"/>
                                      </p:to>
                                    </p:set>
                                  </p:childTnLst>
                                  <p:subTnLst>
                                    <p:animClr clrSpc="rgb" dir="cw">
                                      <p:cBhvr override="childStyle">
                                        <p:cTn dur="1" fill="hold" display="0" masterRel="nextClick" afterEffect="1"/>
                                        <p:tgtEl>
                                          <p:spTgt spid="379907">
                                            <p:txEl>
                                              <p:pRg st="6" end="6"/>
                                            </p:txEl>
                                          </p:spTgt>
                                        </p:tgtEl>
                                        <p:attrNameLst>
                                          <p:attrName>ppt_c</p:attrName>
                                        </p:attrNameLst>
                                      </p:cBhvr>
                                      <p:to>
                                        <a:schemeClr val="bg2"/>
                                      </p:to>
                                    </p:animClr>
                                  </p:subTnLst>
                                </p:cTn>
                              </p:par>
                              <p:par>
                                <p:cTn id="21" presetID="1" presetClass="entr" presetSubtype="0" fill="hold" grpId="0" nodeType="withEffect">
                                  <p:stCondLst>
                                    <p:cond delay="0"/>
                                  </p:stCondLst>
                                  <p:childTnLst>
                                    <p:set>
                                      <p:cBhvr>
                                        <p:cTn id="22" dur="1" fill="hold">
                                          <p:stCondLst>
                                            <p:cond delay="0"/>
                                          </p:stCondLst>
                                        </p:cTn>
                                        <p:tgtEl>
                                          <p:spTgt spid="379907">
                                            <p:txEl>
                                              <p:pRg st="7" end="7"/>
                                            </p:txEl>
                                          </p:spTgt>
                                        </p:tgtEl>
                                        <p:attrNameLst>
                                          <p:attrName>style.visibility</p:attrName>
                                        </p:attrNameLst>
                                      </p:cBhvr>
                                      <p:to>
                                        <p:strVal val="visible"/>
                                      </p:to>
                                    </p:set>
                                  </p:childTnLst>
                                  <p:subTnLst>
                                    <p:animClr clrSpc="rgb" dir="cw">
                                      <p:cBhvr override="childStyle">
                                        <p:cTn dur="1" fill="hold" display="0" masterRel="nextClick" afterEffect="1"/>
                                        <p:tgtEl>
                                          <p:spTgt spid="379907">
                                            <p:txEl>
                                              <p:pRg st="7" end="7"/>
                                            </p:txEl>
                                          </p:spTgt>
                                        </p:tgtEl>
                                        <p:attrNameLst>
                                          <p:attrName>ppt_c</p:attrName>
                                        </p:attrNameLst>
                                      </p:cBhvr>
                                      <p:to>
                                        <a:schemeClr val="bg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9907" grpId="0" build="p"/>
    </p:bld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defTabSz="912813" eaLnBrk="1" hangingPunct="1"/>
            <a:r>
              <a:rPr lang="en-US" sz="4000" smtClean="0"/>
              <a:t>2. Costs and Benefits of the Foreign Reserves Accumulation</a:t>
            </a:r>
          </a:p>
        </p:txBody>
      </p:sp>
      <p:sp>
        <p:nvSpPr>
          <p:cNvPr id="379907" name="Rectangle 3"/>
          <p:cNvSpPr>
            <a:spLocks noGrp="1" noChangeArrowheads="1"/>
          </p:cNvSpPr>
          <p:nvPr>
            <p:ph type="body" idx="1"/>
          </p:nvPr>
        </p:nvSpPr>
        <p:spPr>
          <a:xfrm>
            <a:off x="428625" y="1428750"/>
            <a:ext cx="8715375" cy="5429250"/>
          </a:xfrm>
        </p:spPr>
        <p:txBody>
          <a:bodyPr/>
          <a:lstStyle/>
          <a:p>
            <a:pPr defTabSz="912813" eaLnBrk="1" hangingPunct="1">
              <a:lnSpc>
                <a:spcPct val="90000"/>
              </a:lnSpc>
            </a:pPr>
            <a:r>
              <a:rPr lang="en-US" sz="2000" smtClean="0"/>
              <a:t>Reserves higher than USD 240 billions exceed, by far, the great majority of indexes proposed as desirable amounts of reserves. (Guidotti-Greenspan rule, </a:t>
            </a:r>
            <a:r>
              <a:rPr lang="en-US" sz="2000" i="1" smtClean="0"/>
              <a:t>n</a:t>
            </a:r>
            <a:r>
              <a:rPr lang="en-US" sz="2000" smtClean="0"/>
              <a:t> months of imports and others); </a:t>
            </a:r>
          </a:p>
          <a:p>
            <a:pPr defTabSz="912813" eaLnBrk="1" hangingPunct="1">
              <a:lnSpc>
                <a:spcPct val="90000"/>
              </a:lnSpc>
            </a:pPr>
            <a:r>
              <a:rPr lang="en-US" sz="2000" smtClean="0"/>
              <a:t>Studies using cost-benefit analysis for Brazil (Salomão, 2007) indicate that this was already the case before the sub-prime crisis;</a:t>
            </a:r>
          </a:p>
          <a:p>
            <a:pPr defTabSz="912813" eaLnBrk="1" hangingPunct="1">
              <a:lnSpc>
                <a:spcPct val="90000"/>
              </a:lnSpc>
            </a:pPr>
            <a:r>
              <a:rPr lang="en-US" sz="2000" smtClean="0"/>
              <a:t>However, above anything, the crisis taught policy-makers that countries needed more reserves than our models predicted.</a:t>
            </a:r>
          </a:p>
          <a:p>
            <a:pPr defTabSz="912813" eaLnBrk="1" hangingPunct="1">
              <a:lnSpc>
                <a:spcPct val="90000"/>
              </a:lnSpc>
            </a:pPr>
            <a:r>
              <a:rPr lang="en-US" sz="2000" smtClean="0"/>
              <a:t>But how much?</a:t>
            </a:r>
          </a:p>
          <a:p>
            <a:pPr defTabSz="912813" eaLnBrk="1" hangingPunct="1">
              <a:lnSpc>
                <a:spcPct val="90000"/>
              </a:lnSpc>
            </a:pPr>
            <a:r>
              <a:rPr lang="en-US" sz="2000" smtClean="0"/>
              <a:t>Jeanne and Rancière (2009) built a model and estimate around 9% the optimal level of reserves for insurance purposes. At the time of their writing, only Asia had gone beyond the full-insurance level of 16.5%. Brazil current foreign reserves is almost reaching 16% of GDP, and will soon also constitute a puzzle in their terminology, as many Asian countries that are suspected to manipulate their currencies.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79907">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79907">
                                            <p:txEl>
                                              <p:pRg st="0" end="0"/>
                                            </p:txEl>
                                          </p:spTgt>
                                        </p:tgtEl>
                                        <p:attrNameLst>
                                          <p:attrName>ppt_c</p:attrName>
                                        </p:attrNameLst>
                                      </p:cBhvr>
                                      <p:to>
                                        <a:schemeClr val="bg2"/>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79907">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79907">
                                            <p:txEl>
                                              <p:pRg st="1" end="1"/>
                                            </p:txEl>
                                          </p:spTgt>
                                        </p:tgtEl>
                                        <p:attrNameLst>
                                          <p:attrName>ppt_c</p:attrName>
                                        </p:attrNameLst>
                                      </p:cBhvr>
                                      <p:to>
                                        <a:schemeClr val="bg2"/>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79907">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379907">
                                            <p:txEl>
                                              <p:pRg st="2" end="2"/>
                                            </p:txEl>
                                          </p:spTgt>
                                        </p:tgtEl>
                                        <p:attrNameLst>
                                          <p:attrName>ppt_c</p:attrName>
                                        </p:attrNameLst>
                                      </p:cBhvr>
                                      <p:to>
                                        <a:schemeClr val="bg2"/>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79907">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379907">
                                            <p:txEl>
                                              <p:pRg st="3" end="3"/>
                                            </p:txEl>
                                          </p:spTgt>
                                        </p:tgtEl>
                                        <p:attrNameLst>
                                          <p:attrName>ppt_c</p:attrName>
                                        </p:attrNameLst>
                                      </p:cBhvr>
                                      <p:to>
                                        <a:schemeClr val="bg2"/>
                                      </p:to>
                                    </p:animClr>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79907">
                                            <p:txEl>
                                              <p:pRg st="4" end="4"/>
                                            </p:txEl>
                                          </p:spTgt>
                                        </p:tgtEl>
                                        <p:attrNameLst>
                                          <p:attrName>style.visibility</p:attrName>
                                        </p:attrNameLst>
                                      </p:cBhvr>
                                      <p:to>
                                        <p:strVal val="visible"/>
                                      </p:to>
                                    </p:set>
                                  </p:childTnLst>
                                  <p:subTnLst>
                                    <p:animClr clrSpc="rgb" dir="cw">
                                      <p:cBhvr override="childStyle">
                                        <p:cTn dur="1" fill="hold" display="0" masterRel="nextClick" afterEffect="1"/>
                                        <p:tgtEl>
                                          <p:spTgt spid="379907">
                                            <p:txEl>
                                              <p:pRg st="4" end="4"/>
                                            </p:txEl>
                                          </p:spTgt>
                                        </p:tgtEl>
                                        <p:attrNameLst>
                                          <p:attrName>ppt_c</p:attrName>
                                        </p:attrNameLst>
                                      </p:cBhvr>
                                      <p:to>
                                        <a:schemeClr val="bg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9907" grpId="0" build="p"/>
    </p:bld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794" name="Rectangle 2"/>
          <p:cNvSpPr>
            <a:spLocks noGrp="1" noChangeArrowheads="1"/>
          </p:cNvSpPr>
          <p:nvPr>
            <p:ph type="title" idx="4294967295"/>
          </p:nvPr>
        </p:nvSpPr>
        <p:spPr/>
        <p:txBody>
          <a:bodyPr/>
          <a:lstStyle/>
          <a:p>
            <a:pPr defTabSz="912813" eaLnBrk="1" hangingPunct="1"/>
            <a:r>
              <a:rPr lang="en-US" sz="3200" smtClean="0"/>
              <a:t>2.1. Costs and Benefits of the Exchange Reserves Accumulation</a:t>
            </a:r>
            <a:r>
              <a:rPr lang="pt-BR" sz="3200" smtClean="0"/>
              <a:t>: Fiscal Dominance</a:t>
            </a:r>
          </a:p>
        </p:txBody>
      </p:sp>
      <p:sp>
        <p:nvSpPr>
          <p:cNvPr id="353283" name="Rectangle 3"/>
          <p:cNvSpPr>
            <a:spLocks noGrp="1" noChangeArrowheads="1"/>
          </p:cNvSpPr>
          <p:nvPr>
            <p:ph type="body" idx="4294967295"/>
          </p:nvPr>
        </p:nvSpPr>
        <p:spPr>
          <a:xfrm>
            <a:off x="250825" y="1484313"/>
            <a:ext cx="8893175" cy="5373687"/>
          </a:xfrm>
        </p:spPr>
        <p:txBody>
          <a:bodyPr/>
          <a:lstStyle/>
          <a:p>
            <a:pPr marL="531813" indent="-531813" defTabSz="912813" eaLnBrk="1" hangingPunct="1">
              <a:lnSpc>
                <a:spcPct val="80000"/>
              </a:lnSpc>
              <a:buFont typeface="Wingdings" pitchFamily="2" charset="2"/>
              <a:buNone/>
            </a:pPr>
            <a:r>
              <a:rPr lang="en-US" sz="2400" smtClean="0"/>
              <a:t>It is generally argued that, under the inflation targeting framework, the interest rate (Selic) must be set without considering its impact on the fiscal budget. The costs of higher interest rates on the public debt (fiscal dominance) should not be considered, since this could cause loss of efficiency and credibility of the monetary policy.</a:t>
            </a:r>
            <a:r>
              <a:rPr lang="pt-BR" sz="2400" smtClean="0"/>
              <a:t> </a:t>
            </a:r>
            <a:r>
              <a:rPr lang="en-US" sz="2400" smtClean="0"/>
              <a:t>The current case, however, is different from the traditional case of fiscal dominance. Nowadays, the same Central Bank that sets the interest intervenes in the exchange market.</a:t>
            </a:r>
          </a:p>
          <a:p>
            <a:pPr marL="531813" indent="-531813" defTabSz="912813" eaLnBrk="1" hangingPunct="1">
              <a:lnSpc>
                <a:spcPct val="80000"/>
              </a:lnSpc>
              <a:buFont typeface="Wingdings" pitchFamily="2" charset="2"/>
              <a:buNone/>
            </a:pPr>
            <a:r>
              <a:rPr lang="en-US" sz="2400" smtClean="0"/>
              <a:t>If the Central Bank didn’t intervene, the exchange rate would be even more appreciated, causing a bigger fall on inflation, making possible a larger reduction of interest rates.</a:t>
            </a:r>
          </a:p>
          <a:p>
            <a:pPr marL="531813" indent="-531813" defTabSz="912813" eaLnBrk="1" hangingPunct="1">
              <a:lnSpc>
                <a:spcPct val="80000"/>
              </a:lnSpc>
              <a:buFont typeface="Wingdings" pitchFamily="2" charset="2"/>
              <a:buNone/>
            </a:pPr>
            <a:r>
              <a:rPr lang="en-US" sz="2400" smtClean="0"/>
              <a:t>To intervene in the exchange markets and not consider the costs associated to keeping the higher interest rate does not seem to be reasonable.</a:t>
            </a:r>
          </a:p>
          <a:p>
            <a:pPr marL="531813" indent="-531813" defTabSz="912813" eaLnBrk="1" hangingPunct="1">
              <a:lnSpc>
                <a:spcPct val="80000"/>
              </a:lnSpc>
              <a:buFont typeface="Wingdings" pitchFamily="2" charset="2"/>
              <a:buNone/>
            </a:pPr>
            <a:endParaRPr lang="en-US" sz="240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328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53283">
                                            <p:txEl>
                                              <p:pRg st="0" end="0"/>
                                            </p:txEl>
                                          </p:spTgt>
                                        </p:tgtEl>
                                        <p:attrNameLst>
                                          <p:attrName>ppt_c</p:attrName>
                                        </p:attrNameLst>
                                      </p:cBhvr>
                                      <p:to>
                                        <a:schemeClr val="bg2"/>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5328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53283">
                                            <p:txEl>
                                              <p:pRg st="1" end="1"/>
                                            </p:txEl>
                                          </p:spTgt>
                                        </p:tgtEl>
                                        <p:attrNameLst>
                                          <p:attrName>ppt_c</p:attrName>
                                        </p:attrNameLst>
                                      </p:cBhvr>
                                      <p:to>
                                        <a:schemeClr val="bg2"/>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53283">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353283">
                                            <p:txEl>
                                              <p:pRg st="2" end="2"/>
                                            </p:txEl>
                                          </p:spTgt>
                                        </p:tgtEl>
                                        <p:attrNameLst>
                                          <p:attrName>ppt_c</p:attrName>
                                        </p:attrNameLst>
                                      </p:cBhvr>
                                      <p:to>
                                        <a:schemeClr val="bg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28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Espaço Reservado para Conteúdo 2"/>
          <p:cNvSpPr>
            <a:spLocks noGrp="1"/>
          </p:cNvSpPr>
          <p:nvPr>
            <p:ph idx="1"/>
          </p:nvPr>
        </p:nvSpPr>
        <p:spPr/>
        <p:txBody>
          <a:bodyPr/>
          <a:lstStyle/>
          <a:p>
            <a:pPr eaLnBrk="1" hangingPunct="1"/>
            <a:endParaRPr lang="pt-BR" smtClean="0"/>
          </a:p>
        </p:txBody>
      </p:sp>
      <p:pic>
        <p:nvPicPr>
          <p:cNvPr id="34819" name="Picture 7"/>
          <p:cNvPicPr>
            <a:picLocks noChangeAspect="1" noChangeArrowheads="1"/>
          </p:cNvPicPr>
          <p:nvPr/>
        </p:nvPicPr>
        <p:blipFill>
          <a:blip r:embed="rId2" cstate="print"/>
          <a:srcRect/>
          <a:stretch>
            <a:fillRect/>
          </a:stretch>
        </p:blipFill>
        <p:spPr bwMode="auto">
          <a:xfrm>
            <a:off x="174625" y="1214438"/>
            <a:ext cx="8969375" cy="5643562"/>
          </a:xfrm>
          <a:prstGeom prst="rect">
            <a:avLst/>
          </a:prstGeom>
          <a:noFill/>
          <a:ln w="9525">
            <a:noFill/>
            <a:miter lim="800000"/>
            <a:headEnd/>
            <a:tailEnd/>
          </a:ln>
        </p:spPr>
      </p:pic>
      <p:sp>
        <p:nvSpPr>
          <p:cNvPr id="34820" name="Rectangle 2"/>
          <p:cNvSpPr>
            <a:spLocks noGrp="1" noChangeArrowheads="1"/>
          </p:cNvSpPr>
          <p:nvPr>
            <p:ph type="title"/>
          </p:nvPr>
        </p:nvSpPr>
        <p:spPr>
          <a:xfrm>
            <a:off x="457200" y="0"/>
            <a:ext cx="8686800" cy="1143000"/>
          </a:xfrm>
        </p:spPr>
        <p:txBody>
          <a:bodyPr/>
          <a:lstStyle/>
          <a:p>
            <a:pPr defTabSz="912813" eaLnBrk="1" hangingPunct="1"/>
            <a:r>
              <a:rPr lang="en-US" sz="3200" smtClean="0"/>
              <a:t>2.2. Costs of the Exchange Reserves Accumulation</a:t>
            </a:r>
            <a:r>
              <a:rPr lang="pt-BR" sz="3200" smtClean="0"/>
              <a:t>: Worsening of Debt Structure</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Espaço Reservado para Conteúdo 2"/>
          <p:cNvSpPr>
            <a:spLocks noGrp="1"/>
          </p:cNvSpPr>
          <p:nvPr>
            <p:ph idx="1"/>
          </p:nvPr>
        </p:nvSpPr>
        <p:spPr/>
        <p:txBody>
          <a:bodyPr/>
          <a:lstStyle/>
          <a:p>
            <a:endParaRPr lang="pt-BR" smtClean="0"/>
          </a:p>
        </p:txBody>
      </p:sp>
      <p:pic>
        <p:nvPicPr>
          <p:cNvPr id="35843" name="Picture 6"/>
          <p:cNvPicPr>
            <a:picLocks noChangeAspect="1" noChangeArrowheads="1"/>
          </p:cNvPicPr>
          <p:nvPr/>
        </p:nvPicPr>
        <p:blipFill>
          <a:blip r:embed="rId2" cstate="print"/>
          <a:srcRect/>
          <a:stretch>
            <a:fillRect/>
          </a:stretch>
        </p:blipFill>
        <p:spPr bwMode="auto">
          <a:xfrm>
            <a:off x="214313" y="1071563"/>
            <a:ext cx="8963025" cy="5538787"/>
          </a:xfrm>
          <a:prstGeom prst="rect">
            <a:avLst/>
          </a:prstGeom>
          <a:noFill/>
          <a:ln w="9525">
            <a:noFill/>
            <a:miter lim="800000"/>
            <a:headEnd/>
            <a:tailEnd/>
          </a:ln>
        </p:spPr>
      </p:pic>
      <p:sp>
        <p:nvSpPr>
          <p:cNvPr id="35844" name="Rectangle 2"/>
          <p:cNvSpPr>
            <a:spLocks noGrp="1" noChangeArrowheads="1"/>
          </p:cNvSpPr>
          <p:nvPr>
            <p:ph type="title"/>
          </p:nvPr>
        </p:nvSpPr>
        <p:spPr>
          <a:xfrm>
            <a:off x="357188" y="0"/>
            <a:ext cx="8786812" cy="1139825"/>
          </a:xfrm>
        </p:spPr>
        <p:txBody>
          <a:bodyPr/>
          <a:lstStyle/>
          <a:p>
            <a:pPr defTabSz="912813" eaLnBrk="1" hangingPunct="1"/>
            <a:r>
              <a:rPr lang="en-US" sz="3200" smtClean="0"/>
              <a:t>2.2. Costs of the Exchange Reserves Accumulation</a:t>
            </a:r>
            <a:r>
              <a:rPr lang="pt-BR" sz="3200" smtClean="0"/>
              <a:t>: Worsening of Debt Structure</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Espaço Reservado para Conteúdo 3"/>
          <p:cNvSpPr>
            <a:spLocks noGrp="1"/>
          </p:cNvSpPr>
          <p:nvPr>
            <p:ph idx="1"/>
          </p:nvPr>
        </p:nvSpPr>
        <p:spPr/>
        <p:txBody>
          <a:bodyPr/>
          <a:lstStyle/>
          <a:p>
            <a:endParaRPr lang="pt-BR" smtClean="0"/>
          </a:p>
        </p:txBody>
      </p:sp>
      <p:pic>
        <p:nvPicPr>
          <p:cNvPr id="36867" name="Picture 6"/>
          <p:cNvPicPr>
            <a:picLocks noChangeAspect="1" noChangeArrowheads="1"/>
          </p:cNvPicPr>
          <p:nvPr/>
        </p:nvPicPr>
        <p:blipFill>
          <a:blip r:embed="rId2" cstate="print"/>
          <a:srcRect/>
          <a:stretch>
            <a:fillRect/>
          </a:stretch>
        </p:blipFill>
        <p:spPr bwMode="auto">
          <a:xfrm>
            <a:off x="201613" y="1357313"/>
            <a:ext cx="8942387" cy="5500687"/>
          </a:xfrm>
          <a:prstGeom prst="rect">
            <a:avLst/>
          </a:prstGeom>
          <a:noFill/>
          <a:ln w="9525">
            <a:noFill/>
            <a:miter lim="800000"/>
            <a:headEnd/>
            <a:tailEnd/>
          </a:ln>
        </p:spPr>
      </p:pic>
      <p:sp>
        <p:nvSpPr>
          <p:cNvPr id="36868" name="Rectangle 2"/>
          <p:cNvSpPr>
            <a:spLocks noGrp="1" noChangeArrowheads="1"/>
          </p:cNvSpPr>
          <p:nvPr>
            <p:ph type="title"/>
          </p:nvPr>
        </p:nvSpPr>
        <p:spPr>
          <a:xfrm>
            <a:off x="457200" y="277813"/>
            <a:ext cx="8686800" cy="1139825"/>
          </a:xfrm>
        </p:spPr>
        <p:txBody>
          <a:bodyPr/>
          <a:lstStyle/>
          <a:p>
            <a:pPr defTabSz="912813" eaLnBrk="1" hangingPunct="1"/>
            <a:r>
              <a:rPr lang="en-US" sz="3200" smtClean="0"/>
              <a:t>2.2. Costs of the Exchange Reserves Accumulation</a:t>
            </a:r>
            <a:r>
              <a:rPr lang="pt-BR" sz="3200" smtClean="0"/>
              <a:t>: Higher Implicit Interest Rates on the Public Debt</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146" name="Espaço Reservado para Conteúdo 2"/>
          <p:cNvSpPr>
            <a:spLocks noGrp="1"/>
          </p:cNvSpPr>
          <p:nvPr>
            <p:ph idx="1"/>
          </p:nvPr>
        </p:nvSpPr>
        <p:spPr/>
        <p:txBody>
          <a:bodyPr/>
          <a:lstStyle/>
          <a:p>
            <a:endParaRPr lang="pt-BR" smtClean="0"/>
          </a:p>
        </p:txBody>
      </p:sp>
      <p:pic>
        <p:nvPicPr>
          <p:cNvPr id="6147" name="Picture 6"/>
          <p:cNvPicPr>
            <a:picLocks noChangeAspect="1" noChangeArrowheads="1"/>
          </p:cNvPicPr>
          <p:nvPr/>
        </p:nvPicPr>
        <p:blipFill>
          <a:blip r:embed="rId2" cstate="print"/>
          <a:srcRect/>
          <a:stretch>
            <a:fillRect/>
          </a:stretch>
        </p:blipFill>
        <p:spPr bwMode="auto">
          <a:xfrm>
            <a:off x="214313" y="500063"/>
            <a:ext cx="8929687" cy="614362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defTabSz="912813" eaLnBrk="1" hangingPunct="1"/>
            <a:r>
              <a:rPr lang="en-US" sz="4000" smtClean="0"/>
              <a:t>2. Costs and Benefits of the Exchange Reserves Accumulation</a:t>
            </a:r>
          </a:p>
        </p:txBody>
      </p:sp>
      <p:sp>
        <p:nvSpPr>
          <p:cNvPr id="379907" name="Rectangle 3"/>
          <p:cNvSpPr>
            <a:spLocks noGrp="1" noChangeArrowheads="1"/>
          </p:cNvSpPr>
          <p:nvPr>
            <p:ph type="body" idx="1"/>
          </p:nvPr>
        </p:nvSpPr>
        <p:spPr>
          <a:xfrm>
            <a:off x="428625" y="1428750"/>
            <a:ext cx="8229600" cy="5429250"/>
          </a:xfrm>
        </p:spPr>
        <p:txBody>
          <a:bodyPr/>
          <a:lstStyle/>
          <a:p>
            <a:pPr defTabSz="912813" eaLnBrk="1" hangingPunct="1">
              <a:lnSpc>
                <a:spcPct val="90000"/>
              </a:lnSpc>
            </a:pPr>
            <a:r>
              <a:rPr lang="en-US" sz="2000" smtClean="0"/>
              <a:t>The cost of each additional 1 USD of reserves is the interest differential, which is not small and is expected to rise, since the Brazilian CB signaled that it is already waiting to raise the Selic interest rate, while</a:t>
            </a:r>
            <a:r>
              <a:rPr lang="en-US" sz="2000" smtClean="0">
                <a:solidFill>
                  <a:srgbClr val="FF0000"/>
                </a:solidFill>
              </a:rPr>
              <a:t> </a:t>
            </a:r>
            <a:r>
              <a:rPr lang="en-US" sz="2000" smtClean="0"/>
              <a:t>the benefit of each 1 additional USD has been significantly falling</a:t>
            </a:r>
            <a:r>
              <a:rPr lang="pt-BR" sz="2000" smtClean="0"/>
              <a:t>.</a:t>
            </a:r>
          </a:p>
          <a:p>
            <a:pPr defTabSz="912813" eaLnBrk="1" hangingPunct="1">
              <a:lnSpc>
                <a:spcPct val="90000"/>
              </a:lnSpc>
            </a:pPr>
            <a:r>
              <a:rPr lang="en-US" sz="2000" smtClean="0"/>
              <a:t>Reserves reduce the risk of external shocks (sudden stops) but their cost increases the fiscal risk</a:t>
            </a:r>
            <a:r>
              <a:rPr lang="pt-BR" sz="2000" smtClean="0"/>
              <a:t>. </a:t>
            </a:r>
            <a:r>
              <a:rPr lang="en-US" sz="2000" smtClean="0"/>
              <a:t>There will certainly be a (finite) level, from which the net benefit of additional reserves accumulation will be negative.</a:t>
            </a:r>
          </a:p>
          <a:p>
            <a:pPr defTabSz="912813" eaLnBrk="1" hangingPunct="1">
              <a:lnSpc>
                <a:spcPct val="90000"/>
              </a:lnSpc>
            </a:pPr>
            <a:r>
              <a:rPr lang="en-US" sz="2000" smtClean="0"/>
              <a:t>Brazil did very well during the crisis with less reserves than it has now.</a:t>
            </a:r>
          </a:p>
          <a:p>
            <a:pPr defTabSz="912813" eaLnBrk="1" hangingPunct="1">
              <a:lnSpc>
                <a:spcPct val="90000"/>
              </a:lnSpc>
            </a:pPr>
            <a:r>
              <a:rPr lang="en-US" sz="2000" smtClean="0"/>
              <a:t>If less than today’s reserves was enough to weather the perfect storm of September 2008, does it now need more reserves than before?</a:t>
            </a:r>
            <a:endParaRPr lang="pt-BR" sz="200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79907">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79907">
                                            <p:txEl>
                                              <p:pRg st="0" end="0"/>
                                            </p:txEl>
                                          </p:spTgt>
                                        </p:tgtEl>
                                        <p:attrNameLst>
                                          <p:attrName>ppt_c</p:attrName>
                                        </p:attrNameLst>
                                      </p:cBhvr>
                                      <p:to>
                                        <a:schemeClr val="bg2"/>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79907">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79907">
                                            <p:txEl>
                                              <p:pRg st="1" end="1"/>
                                            </p:txEl>
                                          </p:spTgt>
                                        </p:tgtEl>
                                        <p:attrNameLst>
                                          <p:attrName>ppt_c</p:attrName>
                                        </p:attrNameLst>
                                      </p:cBhvr>
                                      <p:to>
                                        <a:schemeClr val="bg2"/>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79907">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379907">
                                            <p:txEl>
                                              <p:pRg st="2" end="2"/>
                                            </p:txEl>
                                          </p:spTgt>
                                        </p:tgtEl>
                                        <p:attrNameLst>
                                          <p:attrName>ppt_c</p:attrName>
                                        </p:attrNameLst>
                                      </p:cBhvr>
                                      <p:to>
                                        <a:schemeClr val="bg2"/>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79907">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379907">
                                            <p:txEl>
                                              <p:pRg st="3" end="3"/>
                                            </p:txEl>
                                          </p:spTgt>
                                        </p:tgtEl>
                                        <p:attrNameLst>
                                          <p:attrName>ppt_c</p:attrName>
                                        </p:attrNameLst>
                                      </p:cBhvr>
                                      <p:to>
                                        <a:schemeClr val="bg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9907" grpId="0" build="p"/>
    </p:bld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pPr defTabSz="912813" eaLnBrk="1" hangingPunct="1"/>
            <a:r>
              <a:rPr lang="en-US" sz="4000" smtClean="0"/>
              <a:t>2. Costs and Benefits of the Exchange Reserves Accumulation</a:t>
            </a:r>
          </a:p>
        </p:txBody>
      </p:sp>
      <p:sp>
        <p:nvSpPr>
          <p:cNvPr id="379907" name="Rectangle 3"/>
          <p:cNvSpPr>
            <a:spLocks noGrp="1" noChangeArrowheads="1"/>
          </p:cNvSpPr>
          <p:nvPr>
            <p:ph type="body" idx="1"/>
          </p:nvPr>
        </p:nvSpPr>
        <p:spPr>
          <a:xfrm>
            <a:off x="214313" y="1428750"/>
            <a:ext cx="8929687" cy="5429250"/>
          </a:xfrm>
        </p:spPr>
        <p:txBody>
          <a:bodyPr/>
          <a:lstStyle/>
          <a:p>
            <a:pPr defTabSz="912813" eaLnBrk="1" hangingPunct="1">
              <a:lnSpc>
                <a:spcPct val="90000"/>
              </a:lnSpc>
            </a:pPr>
            <a:r>
              <a:rPr lang="en-US" sz="2000" smtClean="0"/>
              <a:t>Thus, today, if someone thinks that USD 240billion reserves are not too much, but is willing to model what the desirable amount is, it is certain that, at the current rhythm of interventions (USD 30billion during the second half of 2008), soon enough she/he will change her/his mind.</a:t>
            </a:r>
          </a:p>
          <a:p>
            <a:pPr defTabSz="912813" eaLnBrk="1" hangingPunct="1">
              <a:lnSpc>
                <a:spcPct val="90000"/>
              </a:lnSpc>
            </a:pPr>
            <a:r>
              <a:rPr lang="en-US" sz="2000" smtClean="0"/>
              <a:t>Such reasoning drives the market to suspect, despite many CB’s denials, that the purpose of the exchange rate interventions is not only to reduce external economic vulnerability, nor to “smooth” the trajectory of the exchange rate, but also to influence the level of the nominal exchange rate.</a:t>
            </a:r>
          </a:p>
          <a:p>
            <a:pPr defTabSz="912813" eaLnBrk="1" hangingPunct="1">
              <a:lnSpc>
                <a:spcPct val="90000"/>
              </a:lnSpc>
            </a:pPr>
            <a:r>
              <a:rPr lang="en-US" sz="2000" smtClean="0"/>
              <a:t>Even if such suspicion is found wanting, it is reasonable to assume that it would be considered a bonus if sterilized purchases of foreign reserves were to depreciate the nominal exchange rate.</a:t>
            </a:r>
          </a:p>
          <a:p>
            <a:pPr defTabSz="912813" eaLnBrk="1" hangingPunct="1">
              <a:lnSpc>
                <a:spcPct val="90000"/>
              </a:lnSpc>
            </a:pPr>
            <a:r>
              <a:rPr lang="en-US" sz="2000" smtClean="0"/>
              <a:t>Therefore, let’s turn to the empirical issue of whether of not sterilized interventions have been affecting the nominal exchange rate in Brazil. </a:t>
            </a:r>
          </a:p>
          <a:p>
            <a:pPr defTabSz="912813" eaLnBrk="1" hangingPunct="1">
              <a:lnSpc>
                <a:spcPct val="90000"/>
              </a:lnSpc>
            </a:pPr>
            <a:endParaRPr lang="en-US" sz="200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79907">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79907">
                                            <p:txEl>
                                              <p:pRg st="0" end="0"/>
                                            </p:txEl>
                                          </p:spTgt>
                                        </p:tgtEl>
                                        <p:attrNameLst>
                                          <p:attrName>ppt_c</p:attrName>
                                        </p:attrNameLst>
                                      </p:cBhvr>
                                      <p:to>
                                        <a:schemeClr val="bg2"/>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79907">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79907">
                                            <p:txEl>
                                              <p:pRg st="1" end="1"/>
                                            </p:txEl>
                                          </p:spTgt>
                                        </p:tgtEl>
                                        <p:attrNameLst>
                                          <p:attrName>ppt_c</p:attrName>
                                        </p:attrNameLst>
                                      </p:cBhvr>
                                      <p:to>
                                        <a:schemeClr val="bg2"/>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79907">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379907">
                                            <p:txEl>
                                              <p:pRg st="2" end="2"/>
                                            </p:txEl>
                                          </p:spTgt>
                                        </p:tgtEl>
                                        <p:attrNameLst>
                                          <p:attrName>ppt_c</p:attrName>
                                        </p:attrNameLst>
                                      </p:cBhvr>
                                      <p:to>
                                        <a:schemeClr val="bg2"/>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79907">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379907">
                                            <p:txEl>
                                              <p:pRg st="3" end="3"/>
                                            </p:txEl>
                                          </p:spTgt>
                                        </p:tgtEl>
                                        <p:attrNameLst>
                                          <p:attrName>ppt_c</p:attrName>
                                        </p:attrNameLst>
                                      </p:cBhvr>
                                      <p:to>
                                        <a:schemeClr val="bg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9907" grpId="0" build="p"/>
    </p:bld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214313" y="277813"/>
            <a:ext cx="8929687" cy="1139825"/>
          </a:xfrm>
        </p:spPr>
        <p:txBody>
          <a:bodyPr/>
          <a:lstStyle/>
          <a:p>
            <a:pPr defTabSz="912813" eaLnBrk="1" hangingPunct="1"/>
            <a:r>
              <a:rPr lang="en-US" sz="4000" smtClean="0"/>
              <a:t>3. Effectiveness of the Sterilized Interventions: Empirical Tests</a:t>
            </a:r>
          </a:p>
        </p:txBody>
      </p:sp>
      <p:sp>
        <p:nvSpPr>
          <p:cNvPr id="347139" name="Rectangle 3"/>
          <p:cNvSpPr>
            <a:spLocks noGrp="1" noChangeArrowheads="1"/>
          </p:cNvSpPr>
          <p:nvPr>
            <p:ph type="body" idx="1"/>
          </p:nvPr>
        </p:nvSpPr>
        <p:spPr/>
        <p:txBody>
          <a:bodyPr/>
          <a:lstStyle/>
          <a:p>
            <a:pPr defTabSz="912813" eaLnBrk="1" hangingPunct="1">
              <a:lnSpc>
                <a:spcPct val="90000"/>
              </a:lnSpc>
              <a:buFont typeface="Wingdings" pitchFamily="2" charset="2"/>
              <a:buNone/>
            </a:pPr>
            <a:endParaRPr lang="pt-BR" smtClean="0"/>
          </a:p>
          <a:p>
            <a:pPr defTabSz="912813" eaLnBrk="1" hangingPunct="1">
              <a:lnSpc>
                <a:spcPct val="90000"/>
              </a:lnSpc>
            </a:pPr>
            <a:r>
              <a:rPr lang="en-US" smtClean="0"/>
              <a:t>Controlling for the determinants of the exchange rate flow, and for the changes in the foreign debt, interventions have a small effect, although statistically significant, on the nominal exchange rate.</a:t>
            </a:r>
          </a:p>
          <a:p>
            <a:pPr defTabSz="912813" eaLnBrk="1" hangingPunct="1">
              <a:lnSpc>
                <a:spcPct val="90000"/>
              </a:lnSpc>
            </a:pPr>
            <a:r>
              <a:rPr lang="en-US" smtClean="0"/>
              <a:t>The purchase of USD 1 billion depreciates the exchange rate between 0,54% and 1,56%, that is, to go from 1,7300 BRL/USD to between 1,7393 BRL/USD and 1,7570 BRL$/USD.</a:t>
            </a:r>
          </a:p>
          <a:p>
            <a:pPr defTabSz="912813" eaLnBrk="1" hangingPunct="1">
              <a:lnSpc>
                <a:spcPct val="90000"/>
              </a:lnSpc>
            </a:pPr>
            <a:endParaRPr lang="pt-BR"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47139">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47139">
                                            <p:txEl>
                                              <p:pRg st="1" end="1"/>
                                            </p:txEl>
                                          </p:spTgt>
                                        </p:tgtEl>
                                        <p:attrNameLst>
                                          <p:attrName>ppt_c</p:attrName>
                                        </p:attrNameLst>
                                      </p:cBhvr>
                                      <p:to>
                                        <a:schemeClr val="bg2"/>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47139">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347139">
                                            <p:txEl>
                                              <p:pRg st="2" end="2"/>
                                            </p:txEl>
                                          </p:spTgt>
                                        </p:tgtEl>
                                        <p:attrNameLst>
                                          <p:attrName>ppt_c</p:attrName>
                                        </p:attrNameLst>
                                      </p:cBhvr>
                                      <p:to>
                                        <a:schemeClr val="bg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7139"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Conector reto 18"/>
          <p:cNvCxnSpPr/>
          <p:nvPr/>
        </p:nvCxnSpPr>
        <p:spPr>
          <a:xfrm rot="5400000">
            <a:off x="2535238" y="6323013"/>
            <a:ext cx="71437" cy="1587"/>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5" name="Tabela 4"/>
          <p:cNvGraphicFramePr>
            <a:graphicFrameLocks noGrp="1"/>
          </p:cNvGraphicFramePr>
          <p:nvPr/>
        </p:nvGraphicFramePr>
        <p:xfrm>
          <a:off x="285750" y="285750"/>
          <a:ext cx="8643996" cy="6429433"/>
        </p:xfrm>
        <a:graphic>
          <a:graphicData uri="http://schemas.openxmlformats.org/drawingml/2006/table">
            <a:tbl>
              <a:tblPr/>
              <a:tblGrid>
                <a:gridCol w="2201912"/>
                <a:gridCol w="1844846"/>
                <a:gridCol w="1428270"/>
                <a:gridCol w="1584484"/>
                <a:gridCol w="1584484"/>
              </a:tblGrid>
              <a:tr h="242838">
                <a:tc>
                  <a:txBody>
                    <a:bodyPr/>
                    <a:lstStyle/>
                    <a:p>
                      <a:pPr algn="ctr" fontAlgn="ctr"/>
                      <a:r>
                        <a:rPr lang="pt-BR" sz="1500" b="1" i="0" u="none" strike="noStrike" dirty="0">
                          <a:solidFill>
                            <a:srgbClr val="000000"/>
                          </a:solidFill>
                          <a:latin typeface="Calibri"/>
                        </a:rPr>
                        <a:t>∆</a:t>
                      </a:r>
                      <a:r>
                        <a:rPr lang="pt-BR" sz="1500" b="1" i="0" u="none" strike="noStrike" dirty="0" err="1">
                          <a:solidFill>
                            <a:srgbClr val="000000"/>
                          </a:solidFill>
                          <a:latin typeface="Calibri"/>
                        </a:rPr>
                        <a:t>St</a:t>
                      </a:r>
                      <a:endParaRPr lang="pt-BR" sz="1500" b="1" i="0" u="none" strike="noStrike" dirty="0">
                        <a:solidFill>
                          <a:srgbClr val="000000"/>
                        </a:solidFill>
                        <a:latin typeface="Calibri"/>
                      </a:endParaRPr>
                    </a:p>
                  </a:txBody>
                  <a:tcPr marL="7309" marR="7309" marT="730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pt-BR" sz="1500" b="1" i="0" u="none" strike="noStrike" dirty="0">
                          <a:solidFill>
                            <a:srgbClr val="000000"/>
                          </a:solidFill>
                          <a:latin typeface="Calibri"/>
                        </a:rPr>
                        <a:t>OLS(1)</a:t>
                      </a:r>
                    </a:p>
                  </a:txBody>
                  <a:tcPr marL="7309" marR="7309" marT="730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pt-BR" sz="1500" b="1" i="0" u="none" strike="noStrike" dirty="0">
                          <a:solidFill>
                            <a:srgbClr val="000000"/>
                          </a:solidFill>
                          <a:latin typeface="Calibri"/>
                        </a:rPr>
                        <a:t>OLS(2)</a:t>
                      </a:r>
                    </a:p>
                  </a:txBody>
                  <a:tcPr marL="7309" marR="7309" marT="730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pt-BR" sz="1500" b="1" i="0" u="none" strike="noStrike" dirty="0">
                          <a:solidFill>
                            <a:srgbClr val="000000"/>
                          </a:solidFill>
                          <a:latin typeface="Calibri"/>
                        </a:rPr>
                        <a:t>2SLS(1)</a:t>
                      </a:r>
                    </a:p>
                  </a:txBody>
                  <a:tcPr marL="7309" marR="7309" marT="730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pt-BR" sz="1500" b="1" i="0" u="none" strike="noStrike" dirty="0">
                          <a:solidFill>
                            <a:srgbClr val="000000"/>
                          </a:solidFill>
                          <a:latin typeface="Calibri"/>
                        </a:rPr>
                        <a:t>2SLS(2)</a:t>
                      </a:r>
                    </a:p>
                  </a:txBody>
                  <a:tcPr marL="7309" marR="7309" marT="730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1275">
                <a:tc rowSpan="2">
                  <a:txBody>
                    <a:bodyPr/>
                    <a:lstStyle/>
                    <a:p>
                      <a:pPr algn="ctr" fontAlgn="ctr"/>
                      <a:r>
                        <a:rPr lang="pt-BR" sz="1500" b="1" i="0" u="none" strike="noStrike" dirty="0">
                          <a:solidFill>
                            <a:srgbClr val="000000"/>
                          </a:solidFill>
                          <a:latin typeface="Calibri"/>
                        </a:rPr>
                        <a:t>c</a:t>
                      </a:r>
                    </a:p>
                  </a:txBody>
                  <a:tcPr marL="7309" marR="7309" marT="730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pt-BR" sz="1300" b="0" i="0" u="none" strike="noStrike" dirty="0">
                          <a:solidFill>
                            <a:srgbClr val="000000"/>
                          </a:solidFill>
                          <a:latin typeface="Calibri"/>
                        </a:rPr>
                        <a:t>-0,0382*</a:t>
                      </a:r>
                    </a:p>
                  </a:txBody>
                  <a:tcPr marL="7309" marR="7309" marT="730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ctr"/>
                      <a:r>
                        <a:rPr lang="pt-BR" sz="1300" b="0" i="0" u="none" strike="noStrike">
                          <a:solidFill>
                            <a:srgbClr val="000000"/>
                          </a:solidFill>
                          <a:latin typeface="Calibri"/>
                        </a:rPr>
                        <a:t>-0,044**</a:t>
                      </a:r>
                    </a:p>
                  </a:txBody>
                  <a:tcPr marL="7309" marR="7309" marT="730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ctr"/>
                      <a:r>
                        <a:rPr lang="pt-BR" sz="1300" b="0" i="0" u="none" strike="noStrike">
                          <a:solidFill>
                            <a:srgbClr val="000000"/>
                          </a:solidFill>
                          <a:latin typeface="Calibri"/>
                        </a:rPr>
                        <a:t>-0,104***</a:t>
                      </a:r>
                    </a:p>
                  </a:txBody>
                  <a:tcPr marL="7309" marR="7309" marT="730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ctr"/>
                      <a:r>
                        <a:rPr lang="pt-BR" sz="1300" b="0" i="0" u="none" strike="noStrike">
                          <a:solidFill>
                            <a:srgbClr val="000000"/>
                          </a:solidFill>
                          <a:latin typeface="Calibri"/>
                        </a:rPr>
                        <a:t>-0,110***</a:t>
                      </a:r>
                    </a:p>
                  </a:txBody>
                  <a:tcPr marL="7309" marR="7309" marT="730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r h="242838">
                <a:tc vMerge="1">
                  <a:txBody>
                    <a:bodyPr/>
                    <a:lstStyle/>
                    <a:p>
                      <a:endParaRPr lang="pt-BR"/>
                    </a:p>
                  </a:txBody>
                  <a:tcPr/>
                </a:tc>
                <a:tc>
                  <a:txBody>
                    <a:bodyPr/>
                    <a:lstStyle/>
                    <a:p>
                      <a:pPr algn="ctr" fontAlgn="ctr"/>
                      <a:r>
                        <a:rPr lang="pt-BR" sz="1300" b="0" i="0" u="none" strike="noStrike" dirty="0">
                          <a:solidFill>
                            <a:srgbClr val="000000"/>
                          </a:solidFill>
                          <a:latin typeface="Calibri"/>
                        </a:rPr>
                        <a:t>(-1,864)</a:t>
                      </a:r>
                    </a:p>
                  </a:txBody>
                  <a:tcPr marL="7309" marR="7309" marT="730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ctr"/>
                      <a:r>
                        <a:rPr lang="pt-BR" sz="1300" b="0" i="0" u="none" strike="noStrike">
                          <a:solidFill>
                            <a:srgbClr val="000000"/>
                          </a:solidFill>
                          <a:latin typeface="Calibri"/>
                        </a:rPr>
                        <a:t>(-2,226)</a:t>
                      </a:r>
                    </a:p>
                  </a:txBody>
                  <a:tcPr marL="7309" marR="7309" marT="730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ctr"/>
                      <a:r>
                        <a:rPr lang="pt-BR" sz="1300" b="0" i="0" u="none" strike="noStrike">
                          <a:solidFill>
                            <a:srgbClr val="000000"/>
                          </a:solidFill>
                          <a:latin typeface="Calibri"/>
                        </a:rPr>
                        <a:t>(-3,473)</a:t>
                      </a:r>
                    </a:p>
                  </a:txBody>
                  <a:tcPr marL="7309" marR="7309" marT="730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ctr"/>
                      <a:r>
                        <a:rPr lang="pt-BR" sz="1300" b="0" i="0" u="none" strike="noStrike">
                          <a:solidFill>
                            <a:srgbClr val="000000"/>
                          </a:solidFill>
                          <a:latin typeface="Calibri"/>
                        </a:rPr>
                        <a:t>(-2,947)</a:t>
                      </a:r>
                    </a:p>
                  </a:txBody>
                  <a:tcPr marL="7309" marR="7309" marT="730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r h="231275">
                <a:tc rowSpan="2">
                  <a:txBody>
                    <a:bodyPr/>
                    <a:lstStyle/>
                    <a:p>
                      <a:pPr algn="ctr" fontAlgn="ctr"/>
                      <a:r>
                        <a:rPr lang="pt-BR" sz="1500" b="1" i="0" u="none" strike="noStrike" dirty="0">
                          <a:solidFill>
                            <a:srgbClr val="000000"/>
                          </a:solidFill>
                          <a:latin typeface="Calibri"/>
                        </a:rPr>
                        <a:t>∆(i-i*)</a:t>
                      </a:r>
                      <a:r>
                        <a:rPr lang="pt-BR" sz="1000" b="1" i="0" u="none" strike="noStrike" dirty="0">
                          <a:solidFill>
                            <a:srgbClr val="000000"/>
                          </a:solidFill>
                          <a:latin typeface="Calibri"/>
                        </a:rPr>
                        <a:t>t</a:t>
                      </a:r>
                    </a:p>
                  </a:txBody>
                  <a:tcPr marL="7309" marR="7309" marT="730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pt-BR" sz="1300" b="0" i="0" u="none" strike="noStrike" dirty="0">
                          <a:solidFill>
                            <a:srgbClr val="000000"/>
                          </a:solidFill>
                          <a:latin typeface="Calibri"/>
                        </a:rPr>
                        <a:t>0,191</a:t>
                      </a:r>
                    </a:p>
                  </a:txBody>
                  <a:tcPr marL="7309" marR="7309" marT="730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ctr"/>
                      <a:r>
                        <a:rPr lang="pt-BR" sz="1300" b="0" i="0" u="none" strike="noStrike">
                          <a:solidFill>
                            <a:srgbClr val="000000"/>
                          </a:solidFill>
                          <a:latin typeface="Calibri"/>
                        </a:rPr>
                        <a:t>0,174</a:t>
                      </a:r>
                    </a:p>
                  </a:txBody>
                  <a:tcPr marL="7309" marR="7309" marT="730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ctr"/>
                      <a:r>
                        <a:rPr lang="pt-BR" sz="1300" b="0" i="0" u="none" strike="noStrike">
                          <a:solidFill>
                            <a:srgbClr val="000000"/>
                          </a:solidFill>
                          <a:latin typeface="Calibri"/>
                        </a:rPr>
                        <a:t>0,311</a:t>
                      </a:r>
                    </a:p>
                  </a:txBody>
                  <a:tcPr marL="7309" marR="7309" marT="730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ctr"/>
                      <a:r>
                        <a:rPr lang="pt-BR" sz="1300" b="0" i="0" u="none" strike="noStrike">
                          <a:solidFill>
                            <a:srgbClr val="000000"/>
                          </a:solidFill>
                          <a:latin typeface="Calibri"/>
                        </a:rPr>
                        <a:t>0,321</a:t>
                      </a:r>
                    </a:p>
                  </a:txBody>
                  <a:tcPr marL="7309" marR="7309" marT="730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r h="242838">
                <a:tc vMerge="1">
                  <a:txBody>
                    <a:bodyPr/>
                    <a:lstStyle/>
                    <a:p>
                      <a:endParaRPr lang="pt-BR"/>
                    </a:p>
                  </a:txBody>
                  <a:tcPr/>
                </a:tc>
                <a:tc>
                  <a:txBody>
                    <a:bodyPr/>
                    <a:lstStyle/>
                    <a:p>
                      <a:pPr algn="ctr" fontAlgn="ctr"/>
                      <a:r>
                        <a:rPr lang="pt-BR" sz="1300" b="0" i="0" u="none" strike="noStrike" dirty="0">
                          <a:solidFill>
                            <a:srgbClr val="000000"/>
                          </a:solidFill>
                          <a:latin typeface="Calibri"/>
                        </a:rPr>
                        <a:t>(0,332)</a:t>
                      </a:r>
                    </a:p>
                  </a:txBody>
                  <a:tcPr marL="7309" marR="7309" marT="730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ctr"/>
                      <a:r>
                        <a:rPr lang="pt-BR" sz="1300" b="0" i="0" u="none" strike="noStrike" dirty="0">
                          <a:solidFill>
                            <a:srgbClr val="000000"/>
                          </a:solidFill>
                          <a:latin typeface="Calibri"/>
                        </a:rPr>
                        <a:t>(0,274)</a:t>
                      </a:r>
                    </a:p>
                  </a:txBody>
                  <a:tcPr marL="7309" marR="7309" marT="730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ctr"/>
                      <a:r>
                        <a:rPr lang="pt-BR" sz="1300" b="0" i="0" u="none" strike="noStrike">
                          <a:solidFill>
                            <a:srgbClr val="000000"/>
                          </a:solidFill>
                          <a:latin typeface="Calibri"/>
                        </a:rPr>
                        <a:t>(0,518)</a:t>
                      </a:r>
                    </a:p>
                  </a:txBody>
                  <a:tcPr marL="7309" marR="7309" marT="730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ctr"/>
                      <a:r>
                        <a:rPr lang="pt-BR" sz="1300" b="0" i="0" u="none" strike="noStrike">
                          <a:solidFill>
                            <a:srgbClr val="000000"/>
                          </a:solidFill>
                          <a:latin typeface="Calibri"/>
                        </a:rPr>
                        <a:t>(0,513)</a:t>
                      </a:r>
                    </a:p>
                  </a:txBody>
                  <a:tcPr marL="7309" marR="7309" marT="730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r h="231275">
                <a:tc rowSpan="2">
                  <a:txBody>
                    <a:bodyPr/>
                    <a:lstStyle/>
                    <a:p>
                      <a:pPr algn="ctr" fontAlgn="ctr"/>
                      <a:r>
                        <a:rPr lang="pt-BR" sz="1500" b="1" i="0" u="none" strike="noStrike" dirty="0">
                          <a:solidFill>
                            <a:srgbClr val="000000"/>
                          </a:solidFill>
                          <a:latin typeface="Calibri"/>
                        </a:rPr>
                        <a:t>∆(</a:t>
                      </a:r>
                      <a:r>
                        <a:rPr lang="pt-BR" sz="1500" b="1" i="0" u="none" strike="noStrike" dirty="0" err="1">
                          <a:solidFill>
                            <a:srgbClr val="000000"/>
                          </a:solidFill>
                          <a:latin typeface="Calibri"/>
                        </a:rPr>
                        <a:t>Ibov</a:t>
                      </a:r>
                      <a:r>
                        <a:rPr lang="pt-BR" sz="1500" b="1" i="0" u="none" strike="noStrike" dirty="0">
                          <a:solidFill>
                            <a:srgbClr val="000000"/>
                          </a:solidFill>
                          <a:latin typeface="Calibri"/>
                        </a:rPr>
                        <a:t>)</a:t>
                      </a:r>
                      <a:r>
                        <a:rPr lang="pt-BR" sz="1000" b="1" i="0" u="none" strike="noStrike" dirty="0">
                          <a:solidFill>
                            <a:srgbClr val="000000"/>
                          </a:solidFill>
                          <a:latin typeface="Calibri"/>
                        </a:rPr>
                        <a:t>t</a:t>
                      </a:r>
                    </a:p>
                  </a:txBody>
                  <a:tcPr marL="7309" marR="7309" marT="730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pt-BR" sz="1300" b="0" i="0" u="none" strike="noStrike" dirty="0">
                          <a:solidFill>
                            <a:srgbClr val="000000"/>
                          </a:solidFill>
                          <a:latin typeface="Calibri"/>
                        </a:rPr>
                        <a:t>-0,117***</a:t>
                      </a:r>
                    </a:p>
                  </a:txBody>
                  <a:tcPr marL="7309" marR="7309" marT="730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ctr"/>
                      <a:r>
                        <a:rPr lang="pt-BR" sz="1300" b="0" i="0" u="none" strike="noStrike" dirty="0">
                          <a:solidFill>
                            <a:srgbClr val="000000"/>
                          </a:solidFill>
                          <a:latin typeface="Calibri"/>
                        </a:rPr>
                        <a:t>-0,117***</a:t>
                      </a:r>
                    </a:p>
                  </a:txBody>
                  <a:tcPr marL="7309" marR="7309" marT="730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ctr"/>
                      <a:r>
                        <a:rPr lang="pt-BR" sz="1300" b="0" i="0" u="none" strike="noStrike">
                          <a:solidFill>
                            <a:srgbClr val="000000"/>
                          </a:solidFill>
                          <a:latin typeface="Calibri"/>
                        </a:rPr>
                        <a:t>-0,124***</a:t>
                      </a:r>
                    </a:p>
                  </a:txBody>
                  <a:tcPr marL="7309" marR="7309" marT="730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ctr"/>
                      <a:r>
                        <a:rPr lang="pt-BR" sz="1300" b="0" i="0" u="none" strike="noStrike">
                          <a:solidFill>
                            <a:srgbClr val="000000"/>
                          </a:solidFill>
                          <a:latin typeface="Calibri"/>
                        </a:rPr>
                        <a:t>-0,124***</a:t>
                      </a:r>
                    </a:p>
                  </a:txBody>
                  <a:tcPr marL="7309" marR="7309" marT="730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r h="242838">
                <a:tc vMerge="1">
                  <a:txBody>
                    <a:bodyPr/>
                    <a:lstStyle/>
                    <a:p>
                      <a:endParaRPr lang="pt-BR"/>
                    </a:p>
                  </a:txBody>
                  <a:tcPr/>
                </a:tc>
                <a:tc>
                  <a:txBody>
                    <a:bodyPr/>
                    <a:lstStyle/>
                    <a:p>
                      <a:pPr algn="ctr" fontAlgn="ctr"/>
                      <a:r>
                        <a:rPr lang="pt-BR" sz="1300" b="0" i="0" u="none" strike="noStrike" dirty="0">
                          <a:solidFill>
                            <a:srgbClr val="000000"/>
                          </a:solidFill>
                          <a:latin typeface="Calibri"/>
                        </a:rPr>
                        <a:t>(-3,648)</a:t>
                      </a:r>
                    </a:p>
                  </a:txBody>
                  <a:tcPr marL="7309" marR="7309" marT="730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ctr"/>
                      <a:r>
                        <a:rPr lang="pt-BR" sz="1300" b="0" i="0" u="none" strike="noStrike" dirty="0">
                          <a:solidFill>
                            <a:srgbClr val="000000"/>
                          </a:solidFill>
                          <a:latin typeface="Calibri"/>
                        </a:rPr>
                        <a:t>(-3,925)</a:t>
                      </a:r>
                    </a:p>
                  </a:txBody>
                  <a:tcPr marL="7309" marR="7309" marT="730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ctr"/>
                      <a:r>
                        <a:rPr lang="pt-BR" sz="1300" b="0" i="0" u="none" strike="noStrike">
                          <a:solidFill>
                            <a:srgbClr val="000000"/>
                          </a:solidFill>
                          <a:latin typeface="Calibri"/>
                        </a:rPr>
                        <a:t>(-3,713)</a:t>
                      </a:r>
                    </a:p>
                  </a:txBody>
                  <a:tcPr marL="7309" marR="7309" marT="730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ctr"/>
                      <a:r>
                        <a:rPr lang="pt-BR" sz="1300" b="0" i="0" u="none" strike="noStrike">
                          <a:solidFill>
                            <a:srgbClr val="000000"/>
                          </a:solidFill>
                          <a:latin typeface="Calibri"/>
                        </a:rPr>
                        <a:t>(-3,756)</a:t>
                      </a:r>
                    </a:p>
                  </a:txBody>
                  <a:tcPr marL="7309" marR="7309" marT="730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r h="231275">
                <a:tc rowSpan="2">
                  <a:txBody>
                    <a:bodyPr/>
                    <a:lstStyle/>
                    <a:p>
                      <a:pPr algn="ctr" fontAlgn="ctr"/>
                      <a:r>
                        <a:rPr lang="pt-BR" sz="1500" b="1" i="0" u="none" strike="noStrike" dirty="0">
                          <a:solidFill>
                            <a:srgbClr val="000000"/>
                          </a:solidFill>
                          <a:latin typeface="Calibri"/>
                        </a:rPr>
                        <a:t>∆(CRB)</a:t>
                      </a:r>
                      <a:r>
                        <a:rPr lang="pt-BR" sz="1000" b="1" i="0" u="none" strike="noStrike" dirty="0">
                          <a:solidFill>
                            <a:srgbClr val="000000"/>
                          </a:solidFill>
                          <a:latin typeface="Calibri"/>
                        </a:rPr>
                        <a:t>t</a:t>
                      </a:r>
                    </a:p>
                  </a:txBody>
                  <a:tcPr marL="7309" marR="7309" marT="730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pt-BR" sz="1300" b="0" i="0" u="none" strike="noStrike" dirty="0">
                          <a:solidFill>
                            <a:srgbClr val="000000"/>
                          </a:solidFill>
                          <a:latin typeface="Calibri"/>
                        </a:rPr>
                        <a:t>-0,173***</a:t>
                      </a:r>
                    </a:p>
                  </a:txBody>
                  <a:tcPr marL="7309" marR="7309" marT="730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ctr"/>
                      <a:r>
                        <a:rPr lang="pt-BR" sz="1300" b="0" i="0" u="none" strike="noStrike" dirty="0">
                          <a:solidFill>
                            <a:srgbClr val="000000"/>
                          </a:solidFill>
                          <a:latin typeface="Calibri"/>
                        </a:rPr>
                        <a:t>-0,173***</a:t>
                      </a:r>
                    </a:p>
                  </a:txBody>
                  <a:tcPr marL="7309" marR="7309" marT="730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ctr"/>
                      <a:r>
                        <a:rPr lang="pt-BR" sz="1300" b="0" i="0" u="none" strike="noStrike" dirty="0">
                          <a:solidFill>
                            <a:srgbClr val="000000"/>
                          </a:solidFill>
                          <a:latin typeface="Calibri"/>
                        </a:rPr>
                        <a:t>-0,183***</a:t>
                      </a:r>
                    </a:p>
                  </a:txBody>
                  <a:tcPr marL="7309" marR="7309" marT="730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ctr"/>
                      <a:r>
                        <a:rPr lang="pt-BR" sz="1300" b="0" i="0" u="none" strike="noStrike">
                          <a:solidFill>
                            <a:srgbClr val="000000"/>
                          </a:solidFill>
                          <a:latin typeface="Calibri"/>
                        </a:rPr>
                        <a:t>-0,184***</a:t>
                      </a:r>
                    </a:p>
                  </a:txBody>
                  <a:tcPr marL="7309" marR="7309" marT="730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r h="242838">
                <a:tc vMerge="1">
                  <a:txBody>
                    <a:bodyPr/>
                    <a:lstStyle/>
                    <a:p>
                      <a:endParaRPr lang="pt-BR"/>
                    </a:p>
                  </a:txBody>
                  <a:tcPr/>
                </a:tc>
                <a:tc>
                  <a:txBody>
                    <a:bodyPr/>
                    <a:lstStyle/>
                    <a:p>
                      <a:pPr algn="ctr" fontAlgn="ctr"/>
                      <a:r>
                        <a:rPr lang="pt-BR" sz="1300" b="0" i="0" u="none" strike="noStrike">
                          <a:solidFill>
                            <a:srgbClr val="000000"/>
                          </a:solidFill>
                          <a:latin typeface="Calibri"/>
                        </a:rPr>
                        <a:t>(-6,153)</a:t>
                      </a:r>
                    </a:p>
                  </a:txBody>
                  <a:tcPr marL="7309" marR="7309" marT="730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ctr"/>
                      <a:r>
                        <a:rPr lang="pt-BR" sz="1300" b="0" i="0" u="none" strike="noStrike" dirty="0">
                          <a:solidFill>
                            <a:srgbClr val="000000"/>
                          </a:solidFill>
                          <a:latin typeface="Calibri"/>
                        </a:rPr>
                        <a:t>(-6,216)</a:t>
                      </a:r>
                    </a:p>
                  </a:txBody>
                  <a:tcPr marL="7309" marR="7309" marT="730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ctr"/>
                      <a:r>
                        <a:rPr lang="pt-BR" sz="1300" b="0" i="0" u="none" strike="noStrike" dirty="0">
                          <a:solidFill>
                            <a:srgbClr val="000000"/>
                          </a:solidFill>
                          <a:latin typeface="Calibri"/>
                        </a:rPr>
                        <a:t>(-6,238)</a:t>
                      </a:r>
                    </a:p>
                  </a:txBody>
                  <a:tcPr marL="7309" marR="7309" marT="730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ctr"/>
                      <a:r>
                        <a:rPr lang="pt-BR" sz="1300" b="0" i="0" u="none" strike="noStrike">
                          <a:solidFill>
                            <a:srgbClr val="000000"/>
                          </a:solidFill>
                          <a:latin typeface="Calibri"/>
                        </a:rPr>
                        <a:t>(-6,198)</a:t>
                      </a:r>
                    </a:p>
                  </a:txBody>
                  <a:tcPr marL="7309" marR="7309" marT="730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r h="231275">
                <a:tc rowSpan="2">
                  <a:txBody>
                    <a:bodyPr/>
                    <a:lstStyle/>
                    <a:p>
                      <a:pPr algn="ctr" fontAlgn="ctr"/>
                      <a:r>
                        <a:rPr lang="pt-BR" sz="1500" b="1" i="0" u="none" strike="noStrike" dirty="0">
                          <a:solidFill>
                            <a:srgbClr val="000000"/>
                          </a:solidFill>
                          <a:latin typeface="Calibri"/>
                        </a:rPr>
                        <a:t>∆(</a:t>
                      </a:r>
                      <a:r>
                        <a:rPr lang="pt-BR" sz="1500" b="1" i="0" u="none" strike="noStrike" dirty="0" err="1">
                          <a:solidFill>
                            <a:srgbClr val="000000"/>
                          </a:solidFill>
                          <a:latin typeface="Calibri"/>
                        </a:rPr>
                        <a:t>Embi-BR</a:t>
                      </a:r>
                      <a:r>
                        <a:rPr lang="pt-BR" sz="1500" b="1" i="0" u="none" strike="noStrike" dirty="0">
                          <a:solidFill>
                            <a:srgbClr val="000000"/>
                          </a:solidFill>
                          <a:latin typeface="Calibri"/>
                        </a:rPr>
                        <a:t>)</a:t>
                      </a:r>
                      <a:r>
                        <a:rPr lang="pt-BR" sz="1000" b="1" i="0" u="none" strike="noStrike" dirty="0">
                          <a:solidFill>
                            <a:srgbClr val="000000"/>
                          </a:solidFill>
                          <a:latin typeface="Calibri"/>
                        </a:rPr>
                        <a:t>t</a:t>
                      </a:r>
                    </a:p>
                  </a:txBody>
                  <a:tcPr marL="7309" marR="7309" marT="730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pt-BR" sz="1300" b="0" i="0" u="none" strike="noStrike">
                          <a:solidFill>
                            <a:srgbClr val="000000"/>
                          </a:solidFill>
                          <a:latin typeface="Calibri"/>
                        </a:rPr>
                        <a:t>0,091***</a:t>
                      </a:r>
                    </a:p>
                  </a:txBody>
                  <a:tcPr marL="7309" marR="7309" marT="730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ctr"/>
                      <a:r>
                        <a:rPr lang="pt-BR" sz="1300" b="0" i="0" u="none" strike="noStrike" dirty="0">
                          <a:solidFill>
                            <a:srgbClr val="000000"/>
                          </a:solidFill>
                          <a:latin typeface="Calibri"/>
                        </a:rPr>
                        <a:t>0,092***</a:t>
                      </a:r>
                    </a:p>
                  </a:txBody>
                  <a:tcPr marL="7309" marR="7309" marT="730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ctr"/>
                      <a:r>
                        <a:rPr lang="pt-BR" sz="1300" b="0" i="0" u="none" strike="noStrike" dirty="0">
                          <a:solidFill>
                            <a:srgbClr val="000000"/>
                          </a:solidFill>
                          <a:latin typeface="Calibri"/>
                        </a:rPr>
                        <a:t>0,088***</a:t>
                      </a:r>
                    </a:p>
                  </a:txBody>
                  <a:tcPr marL="7309" marR="7309" marT="730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ctr"/>
                      <a:r>
                        <a:rPr lang="pt-BR" sz="1300" b="0" i="0" u="none" strike="noStrike">
                          <a:solidFill>
                            <a:srgbClr val="000000"/>
                          </a:solidFill>
                          <a:latin typeface="Calibri"/>
                        </a:rPr>
                        <a:t>0,088***</a:t>
                      </a:r>
                    </a:p>
                  </a:txBody>
                  <a:tcPr marL="7309" marR="7309" marT="730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r h="242838">
                <a:tc vMerge="1">
                  <a:txBody>
                    <a:bodyPr/>
                    <a:lstStyle/>
                    <a:p>
                      <a:endParaRPr lang="pt-BR"/>
                    </a:p>
                  </a:txBody>
                  <a:tcPr/>
                </a:tc>
                <a:tc>
                  <a:txBody>
                    <a:bodyPr/>
                    <a:lstStyle/>
                    <a:p>
                      <a:pPr algn="ctr" fontAlgn="ctr"/>
                      <a:r>
                        <a:rPr lang="pt-BR" sz="1300" b="0" i="0" u="none" strike="noStrike">
                          <a:solidFill>
                            <a:srgbClr val="000000"/>
                          </a:solidFill>
                          <a:latin typeface="Calibri"/>
                        </a:rPr>
                        <a:t>(3,576)</a:t>
                      </a:r>
                    </a:p>
                  </a:txBody>
                  <a:tcPr marL="7309" marR="7309" marT="730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ctr"/>
                      <a:r>
                        <a:rPr lang="pt-BR" sz="1300" b="0" i="0" u="none" strike="noStrike" dirty="0">
                          <a:solidFill>
                            <a:srgbClr val="000000"/>
                          </a:solidFill>
                          <a:latin typeface="Calibri"/>
                        </a:rPr>
                        <a:t>(3,918)</a:t>
                      </a:r>
                    </a:p>
                  </a:txBody>
                  <a:tcPr marL="7309" marR="7309" marT="730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ctr"/>
                      <a:r>
                        <a:rPr lang="pt-BR" sz="1300" b="0" i="0" u="none" strike="noStrike" dirty="0">
                          <a:solidFill>
                            <a:srgbClr val="000000"/>
                          </a:solidFill>
                          <a:latin typeface="Calibri"/>
                        </a:rPr>
                        <a:t>(3,484)</a:t>
                      </a:r>
                    </a:p>
                  </a:txBody>
                  <a:tcPr marL="7309" marR="7309" marT="730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ctr"/>
                      <a:r>
                        <a:rPr lang="pt-BR" sz="1300" b="0" i="0" u="none" strike="noStrike">
                          <a:solidFill>
                            <a:srgbClr val="000000"/>
                          </a:solidFill>
                          <a:latin typeface="Calibri"/>
                        </a:rPr>
                        <a:t>(3,455)</a:t>
                      </a:r>
                    </a:p>
                  </a:txBody>
                  <a:tcPr marL="7309" marR="7309" marT="730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r h="231275">
                <a:tc rowSpan="2">
                  <a:txBody>
                    <a:bodyPr/>
                    <a:lstStyle/>
                    <a:p>
                      <a:pPr algn="ctr" fontAlgn="ctr"/>
                      <a:r>
                        <a:rPr lang="pt-BR" sz="1500" b="1" i="0" u="none" strike="noStrike" dirty="0">
                          <a:solidFill>
                            <a:srgbClr val="000000"/>
                          </a:solidFill>
                          <a:latin typeface="Calibri"/>
                        </a:rPr>
                        <a:t>(Open </a:t>
                      </a:r>
                      <a:r>
                        <a:rPr lang="pt-BR" sz="1500" b="1" i="0" u="none" strike="noStrike" dirty="0" err="1">
                          <a:solidFill>
                            <a:srgbClr val="000000"/>
                          </a:solidFill>
                          <a:latin typeface="Calibri"/>
                        </a:rPr>
                        <a:t>Interest</a:t>
                      </a:r>
                      <a:r>
                        <a:rPr lang="pt-BR" sz="1500" b="1" i="0" u="none" strike="noStrike" dirty="0">
                          <a:solidFill>
                            <a:srgbClr val="000000"/>
                          </a:solidFill>
                          <a:latin typeface="Calibri"/>
                        </a:rPr>
                        <a:t>)</a:t>
                      </a:r>
                      <a:r>
                        <a:rPr lang="pt-BR" sz="1000" b="1" i="0" u="none" strike="noStrike" dirty="0">
                          <a:solidFill>
                            <a:srgbClr val="000000"/>
                          </a:solidFill>
                          <a:latin typeface="Calibri"/>
                        </a:rPr>
                        <a:t>t</a:t>
                      </a:r>
                    </a:p>
                  </a:txBody>
                  <a:tcPr marL="7309" marR="7309" marT="730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pt-BR" sz="1300" b="0" i="0" u="none" strike="noStrike">
                          <a:solidFill>
                            <a:srgbClr val="000000"/>
                          </a:solidFill>
                          <a:latin typeface="Calibri"/>
                        </a:rPr>
                        <a:t>0,017**</a:t>
                      </a:r>
                    </a:p>
                  </a:txBody>
                  <a:tcPr marL="7309" marR="7309" marT="730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ctr"/>
                      <a:r>
                        <a:rPr lang="pt-BR" sz="1300" b="0" i="0" u="none" strike="noStrike" dirty="0">
                          <a:solidFill>
                            <a:srgbClr val="000000"/>
                          </a:solidFill>
                          <a:latin typeface="Calibri"/>
                        </a:rPr>
                        <a:t>0,016**</a:t>
                      </a:r>
                    </a:p>
                  </a:txBody>
                  <a:tcPr marL="7309" marR="7309" marT="730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ctr"/>
                      <a:r>
                        <a:rPr lang="pt-BR" sz="1300" b="0" i="0" u="none" strike="noStrike" dirty="0">
                          <a:solidFill>
                            <a:srgbClr val="000000"/>
                          </a:solidFill>
                          <a:latin typeface="Calibri"/>
                        </a:rPr>
                        <a:t>0,037***</a:t>
                      </a:r>
                    </a:p>
                  </a:txBody>
                  <a:tcPr marL="7309" marR="7309" marT="730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ctr"/>
                      <a:r>
                        <a:rPr lang="pt-BR" sz="1300" b="0" i="0" u="none" strike="noStrike">
                          <a:solidFill>
                            <a:srgbClr val="000000"/>
                          </a:solidFill>
                          <a:latin typeface="Calibri"/>
                        </a:rPr>
                        <a:t>0,038***</a:t>
                      </a:r>
                    </a:p>
                  </a:txBody>
                  <a:tcPr marL="7309" marR="7309" marT="730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r h="242838">
                <a:tc vMerge="1">
                  <a:txBody>
                    <a:bodyPr/>
                    <a:lstStyle/>
                    <a:p>
                      <a:endParaRPr lang="pt-BR"/>
                    </a:p>
                  </a:txBody>
                  <a:tcPr/>
                </a:tc>
                <a:tc>
                  <a:txBody>
                    <a:bodyPr/>
                    <a:lstStyle/>
                    <a:p>
                      <a:pPr algn="ctr" fontAlgn="ctr"/>
                      <a:r>
                        <a:rPr lang="pt-BR" sz="1300" b="0" i="0" u="none" strike="noStrike">
                          <a:solidFill>
                            <a:srgbClr val="000000"/>
                          </a:solidFill>
                          <a:latin typeface="Calibri"/>
                        </a:rPr>
                        <a:t>(2,518)</a:t>
                      </a:r>
                    </a:p>
                  </a:txBody>
                  <a:tcPr marL="7309" marR="7309" marT="730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ctr"/>
                      <a:r>
                        <a:rPr lang="pt-BR" sz="1300" b="0" i="0" u="none" strike="noStrike">
                          <a:solidFill>
                            <a:srgbClr val="000000"/>
                          </a:solidFill>
                          <a:latin typeface="Calibri"/>
                        </a:rPr>
                        <a:t>(2,182)</a:t>
                      </a:r>
                    </a:p>
                  </a:txBody>
                  <a:tcPr marL="7309" marR="7309" marT="730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ctr"/>
                      <a:r>
                        <a:rPr lang="pt-BR" sz="1300" b="0" i="0" u="none" strike="noStrike" dirty="0">
                          <a:solidFill>
                            <a:srgbClr val="000000"/>
                          </a:solidFill>
                          <a:latin typeface="Calibri"/>
                        </a:rPr>
                        <a:t>(4,093)</a:t>
                      </a:r>
                    </a:p>
                  </a:txBody>
                  <a:tcPr marL="7309" marR="7309" marT="730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ctr"/>
                      <a:r>
                        <a:rPr lang="pt-BR" sz="1300" b="0" i="0" u="none" strike="noStrike">
                          <a:solidFill>
                            <a:srgbClr val="000000"/>
                          </a:solidFill>
                          <a:latin typeface="Calibri"/>
                        </a:rPr>
                        <a:t>(4,038)</a:t>
                      </a:r>
                    </a:p>
                  </a:txBody>
                  <a:tcPr marL="7309" marR="7309" marT="730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r h="231275">
                <a:tc rowSpan="2">
                  <a:txBody>
                    <a:bodyPr/>
                    <a:lstStyle/>
                    <a:p>
                      <a:pPr algn="ctr" fontAlgn="ctr"/>
                      <a:r>
                        <a:rPr lang="pt-BR" sz="1500" b="1" i="0" u="none" strike="noStrike" dirty="0">
                          <a:solidFill>
                            <a:srgbClr val="000000"/>
                          </a:solidFill>
                          <a:latin typeface="Calibri"/>
                        </a:rPr>
                        <a:t>(</a:t>
                      </a:r>
                      <a:r>
                        <a:rPr lang="pt-BR" sz="1500" b="1" i="0" u="none" strike="noStrike" dirty="0" err="1">
                          <a:solidFill>
                            <a:srgbClr val="000000"/>
                          </a:solidFill>
                          <a:latin typeface="Calibri"/>
                        </a:rPr>
                        <a:t>Inflation</a:t>
                      </a:r>
                      <a:r>
                        <a:rPr lang="pt-BR" sz="1500" b="1" i="0" u="none" strike="noStrike" dirty="0">
                          <a:solidFill>
                            <a:srgbClr val="000000"/>
                          </a:solidFill>
                          <a:latin typeface="Calibri"/>
                        </a:rPr>
                        <a:t> </a:t>
                      </a:r>
                      <a:r>
                        <a:rPr lang="pt-BR" sz="1500" b="1" i="0" u="none" strike="noStrike" dirty="0" err="1">
                          <a:solidFill>
                            <a:srgbClr val="000000"/>
                          </a:solidFill>
                          <a:latin typeface="Calibri"/>
                        </a:rPr>
                        <a:t>Surprise</a:t>
                      </a:r>
                      <a:r>
                        <a:rPr lang="pt-BR" sz="1500" b="1" i="0" u="none" strike="noStrike" dirty="0">
                          <a:solidFill>
                            <a:srgbClr val="000000"/>
                          </a:solidFill>
                          <a:latin typeface="Calibri"/>
                        </a:rPr>
                        <a:t>)</a:t>
                      </a:r>
                      <a:r>
                        <a:rPr lang="pt-BR" sz="1000" b="1" i="0" u="none" strike="noStrike" dirty="0">
                          <a:solidFill>
                            <a:srgbClr val="000000"/>
                          </a:solidFill>
                          <a:latin typeface="Calibri"/>
                        </a:rPr>
                        <a:t>t</a:t>
                      </a:r>
                    </a:p>
                  </a:txBody>
                  <a:tcPr marL="7309" marR="7309" marT="730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pt-BR" sz="1300" b="0" i="0" u="none" strike="noStrike">
                          <a:solidFill>
                            <a:srgbClr val="000000"/>
                          </a:solidFill>
                          <a:latin typeface="Calibri"/>
                        </a:rPr>
                        <a:t>-3,946**</a:t>
                      </a:r>
                    </a:p>
                  </a:txBody>
                  <a:tcPr marL="7309" marR="7309" marT="730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ctr"/>
                      <a:r>
                        <a:rPr lang="pt-BR" sz="1300" b="0" i="0" u="none" strike="noStrike">
                          <a:solidFill>
                            <a:srgbClr val="000000"/>
                          </a:solidFill>
                          <a:latin typeface="Calibri"/>
                        </a:rPr>
                        <a:t>-3,931**</a:t>
                      </a:r>
                    </a:p>
                  </a:txBody>
                  <a:tcPr marL="7309" marR="7309" marT="730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ctr"/>
                      <a:r>
                        <a:rPr lang="pt-BR" sz="1300" b="0" i="0" u="none" strike="noStrike" dirty="0">
                          <a:solidFill>
                            <a:srgbClr val="000000"/>
                          </a:solidFill>
                          <a:latin typeface="Calibri"/>
                        </a:rPr>
                        <a:t>-4,330**</a:t>
                      </a:r>
                    </a:p>
                  </a:txBody>
                  <a:tcPr marL="7309" marR="7309" marT="730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ctr"/>
                      <a:r>
                        <a:rPr lang="pt-BR" sz="1300" b="0" i="0" u="none" strike="noStrike">
                          <a:solidFill>
                            <a:srgbClr val="000000"/>
                          </a:solidFill>
                          <a:latin typeface="Calibri"/>
                        </a:rPr>
                        <a:t>-4,360**</a:t>
                      </a:r>
                    </a:p>
                  </a:txBody>
                  <a:tcPr marL="7309" marR="7309" marT="730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r h="242838">
                <a:tc vMerge="1">
                  <a:txBody>
                    <a:bodyPr/>
                    <a:lstStyle/>
                    <a:p>
                      <a:endParaRPr lang="pt-BR"/>
                    </a:p>
                  </a:txBody>
                  <a:tcPr/>
                </a:tc>
                <a:tc>
                  <a:txBody>
                    <a:bodyPr/>
                    <a:lstStyle/>
                    <a:p>
                      <a:pPr algn="ctr" fontAlgn="ctr"/>
                      <a:r>
                        <a:rPr lang="pt-BR" sz="1300" b="0" i="0" u="none" strike="noStrike">
                          <a:solidFill>
                            <a:srgbClr val="000000"/>
                          </a:solidFill>
                          <a:latin typeface="Calibri"/>
                        </a:rPr>
                        <a:t>(-2,396485)</a:t>
                      </a:r>
                    </a:p>
                  </a:txBody>
                  <a:tcPr marL="7309" marR="7309" marT="730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ctr"/>
                      <a:r>
                        <a:rPr lang="pt-BR" sz="1300" b="0" i="0" u="none" strike="noStrike">
                          <a:solidFill>
                            <a:srgbClr val="000000"/>
                          </a:solidFill>
                          <a:latin typeface="Calibri"/>
                        </a:rPr>
                        <a:t>(-2,407)</a:t>
                      </a:r>
                    </a:p>
                  </a:txBody>
                  <a:tcPr marL="7309" marR="7309" marT="730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ctr"/>
                      <a:r>
                        <a:rPr lang="pt-BR" sz="1300" b="0" i="0" u="none" strike="noStrike" dirty="0">
                          <a:solidFill>
                            <a:srgbClr val="000000"/>
                          </a:solidFill>
                          <a:latin typeface="Calibri"/>
                        </a:rPr>
                        <a:t>(-2,480)</a:t>
                      </a:r>
                    </a:p>
                  </a:txBody>
                  <a:tcPr marL="7309" marR="7309" marT="730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ctr"/>
                      <a:r>
                        <a:rPr lang="pt-BR" sz="1300" b="0" i="0" u="none" strike="noStrike" dirty="0">
                          <a:solidFill>
                            <a:srgbClr val="000000"/>
                          </a:solidFill>
                          <a:latin typeface="Calibri"/>
                        </a:rPr>
                        <a:t>(-2,458)</a:t>
                      </a:r>
                    </a:p>
                  </a:txBody>
                  <a:tcPr marL="7309" marR="7309" marT="730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r h="231275">
                <a:tc rowSpan="2">
                  <a:txBody>
                    <a:bodyPr/>
                    <a:lstStyle/>
                    <a:p>
                      <a:pPr algn="ctr" fontAlgn="ctr"/>
                      <a:r>
                        <a:rPr lang="pt-BR" sz="1500" b="1" i="0" u="none" strike="noStrike" dirty="0">
                          <a:solidFill>
                            <a:srgbClr val="000000"/>
                          </a:solidFill>
                          <a:latin typeface="Calibri"/>
                        </a:rPr>
                        <a:t>(</a:t>
                      </a:r>
                      <a:r>
                        <a:rPr lang="pt-BR" sz="1500" b="1" i="0" u="none" strike="noStrike" dirty="0" err="1">
                          <a:solidFill>
                            <a:srgbClr val="000000"/>
                          </a:solidFill>
                          <a:latin typeface="Calibri"/>
                        </a:rPr>
                        <a:t>Interv</a:t>
                      </a:r>
                      <a:r>
                        <a:rPr lang="pt-BR" sz="1500" b="1" i="0" u="none" strike="noStrike" dirty="0">
                          <a:solidFill>
                            <a:srgbClr val="000000"/>
                          </a:solidFill>
                          <a:latin typeface="Calibri"/>
                        </a:rPr>
                        <a:t>. </a:t>
                      </a:r>
                      <a:r>
                        <a:rPr lang="pt-BR" sz="1500" b="1" i="0" u="none" strike="noStrike" dirty="0" err="1">
                          <a:solidFill>
                            <a:srgbClr val="000000"/>
                          </a:solidFill>
                          <a:latin typeface="Calibri"/>
                        </a:rPr>
                        <a:t>Tot</a:t>
                      </a:r>
                      <a:r>
                        <a:rPr lang="pt-BR" sz="1500" b="1" i="0" u="none" strike="noStrike" dirty="0">
                          <a:solidFill>
                            <a:srgbClr val="000000"/>
                          </a:solidFill>
                          <a:latin typeface="Calibri"/>
                        </a:rPr>
                        <a:t>.)</a:t>
                      </a:r>
                      <a:r>
                        <a:rPr lang="pt-BR" sz="1000" b="1" i="0" u="none" strike="noStrike" dirty="0">
                          <a:solidFill>
                            <a:srgbClr val="000000"/>
                          </a:solidFill>
                          <a:latin typeface="Calibri"/>
                        </a:rPr>
                        <a:t>t</a:t>
                      </a:r>
                    </a:p>
                  </a:txBody>
                  <a:tcPr marL="7309" marR="7309" marT="730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pt-BR" sz="1300" b="0" i="0" u="none" strike="noStrike">
                          <a:solidFill>
                            <a:srgbClr val="000000"/>
                          </a:solidFill>
                          <a:latin typeface="Calibri"/>
                        </a:rPr>
                        <a:t>0,099*</a:t>
                      </a:r>
                    </a:p>
                  </a:txBody>
                  <a:tcPr marL="7309" marR="7309" marT="730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ctr"/>
                      <a:r>
                        <a:rPr lang="pt-BR" sz="1300" b="0" i="0" u="none" strike="noStrike">
                          <a:solidFill>
                            <a:srgbClr val="000000"/>
                          </a:solidFill>
                          <a:latin typeface="Calibri"/>
                        </a:rPr>
                        <a:t>-</a:t>
                      </a:r>
                    </a:p>
                  </a:txBody>
                  <a:tcPr marL="7309" marR="7309" marT="730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ctr"/>
                      <a:r>
                        <a:rPr lang="pt-BR" sz="1300" b="0" i="0" u="none" strike="noStrike">
                          <a:solidFill>
                            <a:srgbClr val="000000"/>
                          </a:solidFill>
                          <a:latin typeface="Calibri"/>
                        </a:rPr>
                        <a:t>0,543***</a:t>
                      </a:r>
                    </a:p>
                  </a:txBody>
                  <a:tcPr marL="7309" marR="7309" marT="730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ctr"/>
                      <a:r>
                        <a:rPr lang="pt-BR" sz="1300" b="0" i="0" u="none" strike="noStrike" dirty="0">
                          <a:solidFill>
                            <a:srgbClr val="000000"/>
                          </a:solidFill>
                          <a:latin typeface="Calibri"/>
                        </a:rPr>
                        <a:t>-</a:t>
                      </a:r>
                    </a:p>
                  </a:txBody>
                  <a:tcPr marL="7309" marR="7309" marT="730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r h="242838">
                <a:tc vMerge="1">
                  <a:txBody>
                    <a:bodyPr/>
                    <a:lstStyle/>
                    <a:p>
                      <a:endParaRPr lang="pt-BR"/>
                    </a:p>
                  </a:txBody>
                  <a:tcPr/>
                </a:tc>
                <a:tc>
                  <a:txBody>
                    <a:bodyPr/>
                    <a:lstStyle/>
                    <a:p>
                      <a:pPr algn="ctr" fontAlgn="ctr"/>
                      <a:r>
                        <a:rPr lang="pt-BR" sz="1300" b="0" i="0" u="none" strike="noStrike">
                          <a:solidFill>
                            <a:srgbClr val="000000"/>
                          </a:solidFill>
                          <a:latin typeface="Calibri"/>
                        </a:rPr>
                        <a:t>(1,925)</a:t>
                      </a:r>
                    </a:p>
                  </a:txBody>
                  <a:tcPr marL="7309" marR="7309" marT="730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ctr"/>
                      <a:r>
                        <a:rPr lang="pt-BR" sz="1300" b="0" i="0" u="none" strike="noStrike">
                          <a:solidFill>
                            <a:srgbClr val="000000"/>
                          </a:solidFill>
                          <a:latin typeface="Calibri"/>
                        </a:rPr>
                        <a:t>-</a:t>
                      </a:r>
                    </a:p>
                  </a:txBody>
                  <a:tcPr marL="7309" marR="7309" marT="730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ctr"/>
                      <a:r>
                        <a:rPr lang="pt-BR" sz="1300" b="0" i="0" u="none" strike="noStrike" dirty="0">
                          <a:solidFill>
                            <a:srgbClr val="000000"/>
                          </a:solidFill>
                          <a:latin typeface="Calibri"/>
                        </a:rPr>
                        <a:t>(3,341)</a:t>
                      </a:r>
                    </a:p>
                  </a:txBody>
                  <a:tcPr marL="7309" marR="7309" marT="730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ctr"/>
                      <a:r>
                        <a:rPr lang="pt-BR" sz="1300" b="0" i="0" u="none" strike="noStrike" dirty="0">
                          <a:solidFill>
                            <a:srgbClr val="000000"/>
                          </a:solidFill>
                          <a:latin typeface="Calibri"/>
                        </a:rPr>
                        <a:t>-</a:t>
                      </a:r>
                    </a:p>
                  </a:txBody>
                  <a:tcPr marL="7309" marR="7309" marT="730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r h="231275">
                <a:tc rowSpan="2">
                  <a:txBody>
                    <a:bodyPr/>
                    <a:lstStyle/>
                    <a:p>
                      <a:pPr algn="ctr" fontAlgn="ctr"/>
                      <a:r>
                        <a:rPr lang="pt-BR" sz="1500" b="1" i="0" u="none" strike="noStrike" dirty="0">
                          <a:solidFill>
                            <a:srgbClr val="000000"/>
                          </a:solidFill>
                          <a:latin typeface="Calibri"/>
                        </a:rPr>
                        <a:t>(</a:t>
                      </a:r>
                      <a:r>
                        <a:rPr lang="pt-BR" sz="1500" b="1" i="0" u="none" strike="noStrike" dirty="0" err="1">
                          <a:solidFill>
                            <a:srgbClr val="000000"/>
                          </a:solidFill>
                          <a:latin typeface="Calibri"/>
                        </a:rPr>
                        <a:t>Interv</a:t>
                      </a:r>
                      <a:r>
                        <a:rPr lang="pt-BR" sz="1500" b="1" i="0" u="none" strike="noStrike" dirty="0">
                          <a:solidFill>
                            <a:srgbClr val="000000"/>
                          </a:solidFill>
                          <a:latin typeface="Calibri"/>
                        </a:rPr>
                        <a:t>. +)</a:t>
                      </a:r>
                      <a:r>
                        <a:rPr lang="pt-BR" sz="1000" b="1" i="0" u="none" strike="noStrike" dirty="0">
                          <a:solidFill>
                            <a:srgbClr val="000000"/>
                          </a:solidFill>
                          <a:latin typeface="Calibri"/>
                        </a:rPr>
                        <a:t>t</a:t>
                      </a:r>
                    </a:p>
                  </a:txBody>
                  <a:tcPr marL="7309" marR="7309" marT="730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pt-BR" sz="1300" b="0" i="0" u="none" strike="noStrike">
                          <a:solidFill>
                            <a:srgbClr val="000000"/>
                          </a:solidFill>
                          <a:latin typeface="Calibri"/>
                        </a:rPr>
                        <a:t>-</a:t>
                      </a:r>
                    </a:p>
                  </a:txBody>
                  <a:tcPr marL="7309" marR="7309" marT="730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ctr"/>
                      <a:r>
                        <a:rPr lang="pt-BR" sz="1300" b="0" i="0" u="none" strike="noStrike">
                          <a:solidFill>
                            <a:srgbClr val="000000"/>
                          </a:solidFill>
                          <a:latin typeface="Calibri"/>
                        </a:rPr>
                        <a:t>0,121**</a:t>
                      </a:r>
                    </a:p>
                  </a:txBody>
                  <a:tcPr marL="7309" marR="7309" marT="730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ctr"/>
                      <a:r>
                        <a:rPr lang="pt-BR" sz="1300" b="0" i="0" u="none" strike="noStrike">
                          <a:solidFill>
                            <a:srgbClr val="000000"/>
                          </a:solidFill>
                          <a:latin typeface="Calibri"/>
                        </a:rPr>
                        <a:t>-</a:t>
                      </a:r>
                    </a:p>
                  </a:txBody>
                  <a:tcPr marL="7309" marR="7309" marT="730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ctr"/>
                      <a:r>
                        <a:rPr lang="pt-BR" sz="1300" b="0" i="0" u="none" strike="noStrike" dirty="0">
                          <a:solidFill>
                            <a:srgbClr val="000000"/>
                          </a:solidFill>
                          <a:latin typeface="Calibri"/>
                        </a:rPr>
                        <a:t>0,584***</a:t>
                      </a:r>
                    </a:p>
                  </a:txBody>
                  <a:tcPr marL="7309" marR="7309" marT="730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r h="242838">
                <a:tc vMerge="1">
                  <a:txBody>
                    <a:bodyPr/>
                    <a:lstStyle/>
                    <a:p>
                      <a:endParaRPr lang="pt-BR"/>
                    </a:p>
                  </a:txBody>
                  <a:tcPr/>
                </a:tc>
                <a:tc>
                  <a:txBody>
                    <a:bodyPr/>
                    <a:lstStyle/>
                    <a:p>
                      <a:pPr algn="ctr" fontAlgn="ctr"/>
                      <a:r>
                        <a:rPr lang="pt-BR" sz="1300" b="0" i="0" u="none" strike="noStrike">
                          <a:solidFill>
                            <a:srgbClr val="000000"/>
                          </a:solidFill>
                          <a:latin typeface="Calibri"/>
                        </a:rPr>
                        <a:t>-</a:t>
                      </a:r>
                    </a:p>
                  </a:txBody>
                  <a:tcPr marL="7309" marR="7309" marT="730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ctr"/>
                      <a:r>
                        <a:rPr lang="pt-BR" sz="1300" b="0" i="0" u="none" strike="noStrike">
                          <a:solidFill>
                            <a:srgbClr val="000000"/>
                          </a:solidFill>
                          <a:latin typeface="Calibri"/>
                        </a:rPr>
                        <a:t>(2,535)</a:t>
                      </a:r>
                    </a:p>
                  </a:txBody>
                  <a:tcPr marL="7309" marR="7309" marT="730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ctr"/>
                      <a:r>
                        <a:rPr lang="pt-BR" sz="1300" b="0" i="0" u="none" strike="noStrike" dirty="0">
                          <a:solidFill>
                            <a:srgbClr val="000000"/>
                          </a:solidFill>
                          <a:latin typeface="Calibri"/>
                        </a:rPr>
                        <a:t>-</a:t>
                      </a:r>
                    </a:p>
                  </a:txBody>
                  <a:tcPr marL="7309" marR="7309" marT="730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ctr"/>
                      <a:r>
                        <a:rPr lang="pt-BR" sz="1300" b="0" i="0" u="none" strike="noStrike" dirty="0">
                          <a:solidFill>
                            <a:srgbClr val="000000"/>
                          </a:solidFill>
                          <a:latin typeface="Calibri"/>
                        </a:rPr>
                        <a:t>(3,442)</a:t>
                      </a:r>
                    </a:p>
                  </a:txBody>
                  <a:tcPr marL="7309" marR="7309" marT="730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r h="231275">
                <a:tc rowSpan="2">
                  <a:txBody>
                    <a:bodyPr/>
                    <a:lstStyle/>
                    <a:p>
                      <a:pPr algn="ctr" fontAlgn="ctr"/>
                      <a:r>
                        <a:rPr lang="pt-BR" sz="1500" b="1" i="0" u="none" strike="noStrike" dirty="0">
                          <a:solidFill>
                            <a:srgbClr val="000000"/>
                          </a:solidFill>
                          <a:latin typeface="Calibri"/>
                        </a:rPr>
                        <a:t>(</a:t>
                      </a:r>
                      <a:r>
                        <a:rPr lang="pt-BR" sz="1500" b="1" i="0" u="none" strike="noStrike" dirty="0" err="1">
                          <a:solidFill>
                            <a:srgbClr val="000000"/>
                          </a:solidFill>
                          <a:latin typeface="Calibri"/>
                        </a:rPr>
                        <a:t>Interv</a:t>
                      </a:r>
                      <a:r>
                        <a:rPr lang="pt-BR" sz="1500" b="1" i="0" u="none" strike="noStrike" dirty="0">
                          <a:solidFill>
                            <a:srgbClr val="000000"/>
                          </a:solidFill>
                          <a:latin typeface="Calibri"/>
                        </a:rPr>
                        <a:t>. -)</a:t>
                      </a:r>
                      <a:r>
                        <a:rPr lang="pt-BR" sz="1000" b="1" i="0" u="none" strike="noStrike" dirty="0">
                          <a:solidFill>
                            <a:srgbClr val="000000"/>
                          </a:solidFill>
                          <a:latin typeface="Calibri"/>
                        </a:rPr>
                        <a:t>t</a:t>
                      </a:r>
                    </a:p>
                  </a:txBody>
                  <a:tcPr marL="7309" marR="7309" marT="730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pt-BR" sz="1300" b="0" i="0" u="none" strike="noStrike">
                          <a:solidFill>
                            <a:srgbClr val="000000"/>
                          </a:solidFill>
                          <a:latin typeface="Calibri"/>
                        </a:rPr>
                        <a:t>-</a:t>
                      </a:r>
                    </a:p>
                  </a:txBody>
                  <a:tcPr marL="7309" marR="7309" marT="730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ctr"/>
                      <a:r>
                        <a:rPr lang="pt-BR" sz="1300" b="0" i="0" u="none" strike="noStrike">
                          <a:solidFill>
                            <a:srgbClr val="000000"/>
                          </a:solidFill>
                          <a:latin typeface="Calibri"/>
                        </a:rPr>
                        <a:t>0,044</a:t>
                      </a:r>
                    </a:p>
                  </a:txBody>
                  <a:tcPr marL="7309" marR="7309" marT="730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ctr"/>
                      <a:r>
                        <a:rPr lang="pt-BR" sz="1300" b="0" i="0" u="none" strike="noStrike">
                          <a:solidFill>
                            <a:srgbClr val="000000"/>
                          </a:solidFill>
                          <a:latin typeface="Calibri"/>
                        </a:rPr>
                        <a:t>-</a:t>
                      </a:r>
                    </a:p>
                  </a:txBody>
                  <a:tcPr marL="7309" marR="7309" marT="730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ctr"/>
                      <a:r>
                        <a:rPr lang="pt-BR" sz="1300" b="0" i="0" u="none" strike="noStrike" dirty="0">
                          <a:solidFill>
                            <a:srgbClr val="000000"/>
                          </a:solidFill>
                          <a:latin typeface="Calibri"/>
                        </a:rPr>
                        <a:t>0,577*</a:t>
                      </a:r>
                    </a:p>
                  </a:txBody>
                  <a:tcPr marL="7309" marR="7309" marT="730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r h="242838">
                <a:tc vMerge="1">
                  <a:txBody>
                    <a:bodyPr/>
                    <a:lstStyle/>
                    <a:p>
                      <a:endParaRPr lang="pt-BR"/>
                    </a:p>
                  </a:txBody>
                  <a:tcPr/>
                </a:tc>
                <a:tc>
                  <a:txBody>
                    <a:bodyPr/>
                    <a:lstStyle/>
                    <a:p>
                      <a:pPr algn="ctr" fontAlgn="ctr"/>
                      <a:r>
                        <a:rPr lang="pt-BR" sz="1300" b="0" i="0" u="none" strike="noStrike">
                          <a:solidFill>
                            <a:srgbClr val="000000"/>
                          </a:solidFill>
                          <a:latin typeface="Calibri"/>
                        </a:rPr>
                        <a:t>-</a:t>
                      </a:r>
                    </a:p>
                  </a:txBody>
                  <a:tcPr marL="7309" marR="7309" marT="730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ctr"/>
                      <a:r>
                        <a:rPr lang="pt-BR" sz="1300" b="0" i="0" u="none" strike="noStrike">
                          <a:solidFill>
                            <a:srgbClr val="000000"/>
                          </a:solidFill>
                          <a:latin typeface="Calibri"/>
                        </a:rPr>
                        <a:t>(0,261)</a:t>
                      </a:r>
                    </a:p>
                  </a:txBody>
                  <a:tcPr marL="7309" marR="7309" marT="730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ctr"/>
                      <a:r>
                        <a:rPr lang="pt-BR" sz="1300" b="0" i="0" u="none" strike="noStrike">
                          <a:solidFill>
                            <a:srgbClr val="000000"/>
                          </a:solidFill>
                          <a:latin typeface="Calibri"/>
                        </a:rPr>
                        <a:t>-</a:t>
                      </a:r>
                    </a:p>
                  </a:txBody>
                  <a:tcPr marL="7309" marR="7309" marT="730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ctr"/>
                      <a:r>
                        <a:rPr lang="pt-BR" sz="1300" b="0" i="0" u="none" strike="noStrike" dirty="0">
                          <a:solidFill>
                            <a:srgbClr val="000000"/>
                          </a:solidFill>
                          <a:latin typeface="Calibri"/>
                        </a:rPr>
                        <a:t>(1,817)</a:t>
                      </a:r>
                    </a:p>
                  </a:txBody>
                  <a:tcPr marL="7309" marR="7309" marT="730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r h="231275">
                <a:tc rowSpan="2">
                  <a:txBody>
                    <a:bodyPr/>
                    <a:lstStyle/>
                    <a:p>
                      <a:pPr algn="ctr" fontAlgn="ctr"/>
                      <a:r>
                        <a:rPr lang="pt-BR" sz="1500" b="1" i="0" u="none" strike="noStrike" dirty="0">
                          <a:solidFill>
                            <a:srgbClr val="000000"/>
                          </a:solidFill>
                          <a:latin typeface="Calibri"/>
                        </a:rPr>
                        <a:t>AR(1)</a:t>
                      </a:r>
                    </a:p>
                  </a:txBody>
                  <a:tcPr marL="7309" marR="7309" marT="730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pt-BR" sz="1300" b="0" i="0" u="none" strike="noStrike">
                          <a:solidFill>
                            <a:srgbClr val="000000"/>
                          </a:solidFill>
                          <a:latin typeface="Calibri"/>
                        </a:rPr>
                        <a:t>-0,179**</a:t>
                      </a:r>
                    </a:p>
                  </a:txBody>
                  <a:tcPr marL="7309" marR="7309" marT="730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ctr"/>
                      <a:r>
                        <a:rPr lang="pt-BR" sz="1300" b="0" i="0" u="none" strike="noStrike">
                          <a:solidFill>
                            <a:srgbClr val="000000"/>
                          </a:solidFill>
                          <a:latin typeface="Calibri"/>
                        </a:rPr>
                        <a:t>-0,179**</a:t>
                      </a:r>
                    </a:p>
                  </a:txBody>
                  <a:tcPr marL="7309" marR="7309" marT="730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ctr"/>
                      <a:r>
                        <a:rPr lang="pt-BR" sz="1300" b="0" i="0" u="none" strike="noStrike">
                          <a:solidFill>
                            <a:srgbClr val="000000"/>
                          </a:solidFill>
                          <a:latin typeface="Calibri"/>
                        </a:rPr>
                        <a:t>-0,174**</a:t>
                      </a:r>
                    </a:p>
                  </a:txBody>
                  <a:tcPr marL="7309" marR="7309" marT="730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ctr"/>
                      <a:r>
                        <a:rPr lang="pt-BR" sz="1300" b="0" i="0" u="none" strike="noStrike">
                          <a:solidFill>
                            <a:srgbClr val="000000"/>
                          </a:solidFill>
                          <a:latin typeface="Calibri"/>
                        </a:rPr>
                        <a:t>-0,172**</a:t>
                      </a:r>
                    </a:p>
                  </a:txBody>
                  <a:tcPr marL="7309" marR="7309" marT="730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r h="242838">
                <a:tc vMerge="1">
                  <a:txBody>
                    <a:bodyPr/>
                    <a:lstStyle/>
                    <a:p>
                      <a:endParaRPr lang="pt-BR"/>
                    </a:p>
                  </a:txBody>
                  <a:tcPr/>
                </a:tc>
                <a:tc>
                  <a:txBody>
                    <a:bodyPr/>
                    <a:lstStyle/>
                    <a:p>
                      <a:pPr algn="ctr" fontAlgn="ctr"/>
                      <a:r>
                        <a:rPr lang="pt-BR" sz="1300" b="0" i="0" u="none" strike="noStrike">
                          <a:solidFill>
                            <a:srgbClr val="000000"/>
                          </a:solidFill>
                          <a:latin typeface="Calibri"/>
                        </a:rPr>
                        <a:t>(-2,153)</a:t>
                      </a:r>
                    </a:p>
                  </a:txBody>
                  <a:tcPr marL="7309" marR="7309" marT="730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ctr"/>
                      <a:r>
                        <a:rPr lang="pt-BR" sz="1300" b="0" i="0" u="none" strike="noStrike">
                          <a:solidFill>
                            <a:srgbClr val="000000"/>
                          </a:solidFill>
                          <a:latin typeface="Calibri"/>
                        </a:rPr>
                        <a:t>(-2,178)</a:t>
                      </a:r>
                    </a:p>
                  </a:txBody>
                  <a:tcPr marL="7309" marR="7309" marT="730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ctr"/>
                      <a:r>
                        <a:rPr lang="pt-BR" sz="1300" b="0" i="0" u="none" strike="noStrike">
                          <a:solidFill>
                            <a:srgbClr val="000000"/>
                          </a:solidFill>
                          <a:latin typeface="Calibri"/>
                        </a:rPr>
                        <a:t>(-2,170)</a:t>
                      </a:r>
                    </a:p>
                  </a:txBody>
                  <a:tcPr marL="7309" marR="7309" marT="730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ctr"/>
                      <a:r>
                        <a:rPr lang="pt-BR" sz="1300" b="0" i="0" u="none" strike="noStrike" dirty="0">
                          <a:solidFill>
                            <a:srgbClr val="000000"/>
                          </a:solidFill>
                          <a:latin typeface="Calibri"/>
                        </a:rPr>
                        <a:t>(-2,206)</a:t>
                      </a:r>
                    </a:p>
                  </a:txBody>
                  <a:tcPr marL="7309" marR="7309" marT="730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r h="242838">
                <a:tc>
                  <a:txBody>
                    <a:bodyPr/>
                    <a:lstStyle/>
                    <a:p>
                      <a:pPr algn="ctr" fontAlgn="ctr"/>
                      <a:r>
                        <a:rPr lang="pt-BR" sz="1500" b="0" i="0" u="none" strike="noStrike" dirty="0">
                          <a:solidFill>
                            <a:srgbClr val="000000"/>
                          </a:solidFill>
                          <a:latin typeface="Calibri"/>
                        </a:rPr>
                        <a:t> </a:t>
                      </a:r>
                    </a:p>
                  </a:txBody>
                  <a:tcPr marL="7309" marR="7309" marT="7309"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endParaRPr lang="pt-BR" sz="1300" b="0" i="0" u="none" strike="noStrike">
                        <a:solidFill>
                          <a:srgbClr val="000000"/>
                        </a:solidFill>
                        <a:latin typeface="Calibri"/>
                      </a:endParaRPr>
                    </a:p>
                  </a:txBody>
                  <a:tcPr marL="7309" marR="7309" marT="7309"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endParaRPr lang="pt-BR" sz="1300" b="0" i="0" u="none" strike="noStrike">
                        <a:solidFill>
                          <a:srgbClr val="000000"/>
                        </a:solidFill>
                        <a:latin typeface="Calibri"/>
                      </a:endParaRPr>
                    </a:p>
                  </a:txBody>
                  <a:tcPr marL="7309" marR="7309" marT="7309"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endParaRPr lang="pt-BR" sz="1300" b="0" i="0" u="none" strike="noStrike">
                        <a:solidFill>
                          <a:srgbClr val="000000"/>
                        </a:solidFill>
                        <a:latin typeface="Calibri"/>
                      </a:endParaRPr>
                    </a:p>
                  </a:txBody>
                  <a:tcPr marL="7309" marR="7309" marT="7309"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pt-BR" sz="1300" b="0" i="0" u="none" strike="noStrike" dirty="0">
                          <a:solidFill>
                            <a:srgbClr val="000000"/>
                          </a:solidFill>
                          <a:latin typeface="Calibri"/>
                        </a:rPr>
                        <a:t> </a:t>
                      </a:r>
                    </a:p>
                  </a:txBody>
                  <a:tcPr marL="7309" marR="7309" marT="7309"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2838">
                <a:tc>
                  <a:txBody>
                    <a:bodyPr/>
                    <a:lstStyle/>
                    <a:p>
                      <a:pPr algn="ctr" fontAlgn="ctr"/>
                      <a:r>
                        <a:rPr lang="pt-BR" sz="1500" b="1" i="0" u="none" strike="noStrike" dirty="0" smtClean="0">
                          <a:solidFill>
                            <a:srgbClr val="000000"/>
                          </a:solidFill>
                          <a:latin typeface="Calibri"/>
                        </a:rPr>
                        <a:t> F </a:t>
                      </a:r>
                      <a:r>
                        <a:rPr lang="pt-BR" sz="1500" b="1" i="0" u="none" strike="noStrike" dirty="0" err="1" smtClean="0">
                          <a:solidFill>
                            <a:srgbClr val="000000"/>
                          </a:solidFill>
                          <a:latin typeface="Calibri"/>
                        </a:rPr>
                        <a:t>Stat</a:t>
                      </a:r>
                      <a:r>
                        <a:rPr lang="pt-BR" sz="1500" b="1" i="0" u="none" strike="noStrike" dirty="0" smtClean="0">
                          <a:solidFill>
                            <a:srgbClr val="000000"/>
                          </a:solidFill>
                          <a:latin typeface="Calibri"/>
                        </a:rPr>
                        <a:t>.</a:t>
                      </a:r>
                    </a:p>
                  </a:txBody>
                  <a:tcPr marL="7309" marR="7309" marT="730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pt-BR" sz="1300" b="0" i="0" u="none" strike="noStrike">
                          <a:solidFill>
                            <a:srgbClr val="000000"/>
                          </a:solidFill>
                          <a:latin typeface="Calibri"/>
                        </a:rPr>
                        <a:t>81,64***</a:t>
                      </a:r>
                    </a:p>
                  </a:txBody>
                  <a:tcPr marL="7309" marR="7309" marT="730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pt-BR" sz="1300" b="0" i="0" u="none" strike="noStrike">
                          <a:solidFill>
                            <a:srgbClr val="000000"/>
                          </a:solidFill>
                          <a:latin typeface="Calibri"/>
                        </a:rPr>
                        <a:t>72,58***</a:t>
                      </a:r>
                    </a:p>
                  </a:txBody>
                  <a:tcPr marL="7309" marR="7309" marT="730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pt-BR" sz="1300" b="0" i="0" u="none" strike="noStrike">
                          <a:solidFill>
                            <a:srgbClr val="000000"/>
                          </a:solidFill>
                          <a:latin typeface="Calibri"/>
                        </a:rPr>
                        <a:t>79,51***</a:t>
                      </a:r>
                    </a:p>
                  </a:txBody>
                  <a:tcPr marL="7309" marR="7309" marT="730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pt-BR" sz="1300" b="0" i="0" u="none" strike="noStrike" dirty="0">
                          <a:solidFill>
                            <a:srgbClr val="000000"/>
                          </a:solidFill>
                          <a:latin typeface="Calibri"/>
                        </a:rPr>
                        <a:t>70,35***</a:t>
                      </a:r>
                    </a:p>
                  </a:txBody>
                  <a:tcPr marL="7309" marR="7309" marT="730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2838">
                <a:tc>
                  <a:txBody>
                    <a:bodyPr/>
                    <a:lstStyle/>
                    <a:p>
                      <a:pPr algn="ctr" fontAlgn="ctr"/>
                      <a:r>
                        <a:rPr lang="pt-BR" sz="1500" b="1" i="0" u="none" strike="noStrike" dirty="0">
                          <a:solidFill>
                            <a:srgbClr val="000000"/>
                          </a:solidFill>
                          <a:latin typeface="Calibri"/>
                        </a:rPr>
                        <a:t>Adj. R2</a:t>
                      </a:r>
                    </a:p>
                  </a:txBody>
                  <a:tcPr marL="7309" marR="7309" marT="730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pt-BR" sz="1300" b="0" i="0" u="none" strike="noStrike">
                          <a:solidFill>
                            <a:srgbClr val="000000"/>
                          </a:solidFill>
                          <a:latin typeface="Calibri"/>
                        </a:rPr>
                        <a:t>0,334</a:t>
                      </a:r>
                    </a:p>
                  </a:txBody>
                  <a:tcPr marL="7309" marR="7309" marT="730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pt-BR" sz="1300" b="0" i="0" u="none" strike="noStrike">
                          <a:solidFill>
                            <a:srgbClr val="000000"/>
                          </a:solidFill>
                          <a:latin typeface="Calibri"/>
                        </a:rPr>
                        <a:t>0,334</a:t>
                      </a:r>
                    </a:p>
                  </a:txBody>
                  <a:tcPr marL="7309" marR="7309" marT="730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pt-BR" sz="1300" b="0" i="0" u="none" strike="noStrike">
                          <a:solidFill>
                            <a:srgbClr val="000000"/>
                          </a:solidFill>
                          <a:latin typeface="Calibri"/>
                        </a:rPr>
                        <a:t>0,304</a:t>
                      </a:r>
                    </a:p>
                  </a:txBody>
                  <a:tcPr marL="7309" marR="7309" marT="730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pt-BR" sz="1300" b="0" i="0" u="none" strike="noStrike" dirty="0">
                          <a:solidFill>
                            <a:srgbClr val="000000"/>
                          </a:solidFill>
                          <a:latin typeface="Calibri"/>
                        </a:rPr>
                        <a:t>0,295</a:t>
                      </a:r>
                    </a:p>
                  </a:txBody>
                  <a:tcPr marL="7309" marR="7309" marT="730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2838">
                <a:tc>
                  <a:txBody>
                    <a:bodyPr/>
                    <a:lstStyle/>
                    <a:p>
                      <a:pPr algn="ctr" fontAlgn="ctr"/>
                      <a:r>
                        <a:rPr lang="pt-BR" sz="1500" b="1" i="0" u="none" strike="noStrike" dirty="0">
                          <a:solidFill>
                            <a:srgbClr val="000000"/>
                          </a:solidFill>
                          <a:latin typeface="Calibri"/>
                        </a:rPr>
                        <a:t>Q </a:t>
                      </a:r>
                      <a:r>
                        <a:rPr lang="pt-BR" sz="1500" b="1" i="0" u="none" strike="noStrike" dirty="0" err="1">
                          <a:solidFill>
                            <a:srgbClr val="000000"/>
                          </a:solidFill>
                          <a:latin typeface="Calibri"/>
                        </a:rPr>
                        <a:t>Stat</a:t>
                      </a:r>
                      <a:r>
                        <a:rPr lang="pt-BR" sz="1500" b="1" i="0" u="none" strike="noStrike" dirty="0">
                          <a:solidFill>
                            <a:srgbClr val="000000"/>
                          </a:solidFill>
                          <a:latin typeface="Calibri"/>
                        </a:rPr>
                        <a:t>. (6 </a:t>
                      </a:r>
                      <a:r>
                        <a:rPr lang="pt-BR" sz="1500" b="1" i="0" u="none" strike="noStrike" dirty="0" err="1">
                          <a:solidFill>
                            <a:srgbClr val="000000"/>
                          </a:solidFill>
                          <a:latin typeface="Calibri"/>
                        </a:rPr>
                        <a:t>lags</a:t>
                      </a:r>
                      <a:r>
                        <a:rPr lang="pt-BR" sz="1500" b="1" i="0" u="none" strike="noStrike" dirty="0">
                          <a:solidFill>
                            <a:srgbClr val="000000"/>
                          </a:solidFill>
                          <a:latin typeface="Calibri"/>
                        </a:rPr>
                        <a:t>)</a:t>
                      </a:r>
                    </a:p>
                  </a:txBody>
                  <a:tcPr marL="7309" marR="7309" marT="730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pt-BR" sz="1300" b="0" i="0" u="none" strike="noStrike">
                          <a:solidFill>
                            <a:srgbClr val="000000"/>
                          </a:solidFill>
                          <a:latin typeface="Calibri"/>
                        </a:rPr>
                        <a:t>5,36</a:t>
                      </a:r>
                    </a:p>
                  </a:txBody>
                  <a:tcPr marL="7309" marR="7309" marT="730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pt-BR" sz="1300" b="0" i="0" u="none" strike="noStrike">
                          <a:solidFill>
                            <a:srgbClr val="000000"/>
                          </a:solidFill>
                          <a:latin typeface="Calibri"/>
                        </a:rPr>
                        <a:t>5,27</a:t>
                      </a:r>
                    </a:p>
                  </a:txBody>
                  <a:tcPr marL="7309" marR="7309" marT="730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pt-BR" sz="1300" b="0" i="0" u="none" strike="noStrike">
                          <a:solidFill>
                            <a:srgbClr val="000000"/>
                          </a:solidFill>
                          <a:latin typeface="Calibri"/>
                        </a:rPr>
                        <a:t>6,49</a:t>
                      </a:r>
                    </a:p>
                  </a:txBody>
                  <a:tcPr marL="7309" marR="7309" marT="730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pt-BR" sz="1300" b="0" i="0" u="none" strike="noStrike" dirty="0">
                          <a:solidFill>
                            <a:srgbClr val="000000"/>
                          </a:solidFill>
                          <a:latin typeface="Calibri"/>
                        </a:rPr>
                        <a:t>6</a:t>
                      </a:r>
                    </a:p>
                  </a:txBody>
                  <a:tcPr marL="7309" marR="7309" marT="730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41115" name="AutoShape 145"/>
          <p:cNvSpPr>
            <a:spLocks noChangeArrowheads="1"/>
          </p:cNvSpPr>
          <p:nvPr/>
        </p:nvSpPr>
        <p:spPr bwMode="auto">
          <a:xfrm>
            <a:off x="2640013" y="3929063"/>
            <a:ext cx="288925" cy="214312"/>
          </a:xfrm>
          <a:prstGeom prst="rightArrow">
            <a:avLst>
              <a:gd name="adj1" fmla="val 50000"/>
              <a:gd name="adj2" fmla="val 33704"/>
            </a:avLst>
          </a:prstGeom>
          <a:solidFill>
            <a:srgbClr val="FF3300"/>
          </a:solidFill>
          <a:ln w="9525">
            <a:solidFill>
              <a:srgbClr val="FF3300"/>
            </a:solidFill>
            <a:miter lim="800000"/>
            <a:headEnd/>
            <a:tailEnd/>
          </a:ln>
        </p:spPr>
        <p:txBody>
          <a:bodyPr wrap="none" anchor="ctr"/>
          <a:lstStyle/>
          <a:p>
            <a:pPr defTabSz="912813"/>
            <a:endParaRPr lang="en-US"/>
          </a:p>
        </p:txBody>
      </p:sp>
      <p:sp>
        <p:nvSpPr>
          <p:cNvPr id="41116" name="AutoShape 145"/>
          <p:cNvSpPr>
            <a:spLocks noChangeArrowheads="1"/>
          </p:cNvSpPr>
          <p:nvPr/>
        </p:nvSpPr>
        <p:spPr bwMode="auto">
          <a:xfrm>
            <a:off x="4425950" y="4429125"/>
            <a:ext cx="288925" cy="214313"/>
          </a:xfrm>
          <a:prstGeom prst="rightArrow">
            <a:avLst>
              <a:gd name="adj1" fmla="val 50000"/>
              <a:gd name="adj2" fmla="val 33704"/>
            </a:avLst>
          </a:prstGeom>
          <a:solidFill>
            <a:srgbClr val="FF3300"/>
          </a:solidFill>
          <a:ln w="9525">
            <a:solidFill>
              <a:srgbClr val="FF3300"/>
            </a:solidFill>
            <a:miter lim="800000"/>
            <a:headEnd/>
            <a:tailEnd/>
          </a:ln>
        </p:spPr>
        <p:txBody>
          <a:bodyPr wrap="none" anchor="ctr"/>
          <a:lstStyle/>
          <a:p>
            <a:pPr defTabSz="912813"/>
            <a:endParaRPr lang="en-US"/>
          </a:p>
        </p:txBody>
      </p:sp>
      <p:sp>
        <p:nvSpPr>
          <p:cNvPr id="41117" name="AutoShape 145"/>
          <p:cNvSpPr>
            <a:spLocks noChangeArrowheads="1"/>
          </p:cNvSpPr>
          <p:nvPr/>
        </p:nvSpPr>
        <p:spPr bwMode="auto">
          <a:xfrm>
            <a:off x="5854700" y="3929063"/>
            <a:ext cx="288925" cy="214312"/>
          </a:xfrm>
          <a:prstGeom prst="rightArrow">
            <a:avLst>
              <a:gd name="adj1" fmla="val 50000"/>
              <a:gd name="adj2" fmla="val 33704"/>
            </a:avLst>
          </a:prstGeom>
          <a:solidFill>
            <a:srgbClr val="FF3300"/>
          </a:solidFill>
          <a:ln w="9525">
            <a:solidFill>
              <a:srgbClr val="FF3300"/>
            </a:solidFill>
            <a:miter lim="800000"/>
            <a:headEnd/>
            <a:tailEnd/>
          </a:ln>
        </p:spPr>
        <p:txBody>
          <a:bodyPr wrap="none" anchor="ctr"/>
          <a:lstStyle/>
          <a:p>
            <a:pPr defTabSz="912813"/>
            <a:endParaRPr lang="en-US"/>
          </a:p>
        </p:txBody>
      </p:sp>
      <p:sp>
        <p:nvSpPr>
          <p:cNvPr id="41118" name="AutoShape 145"/>
          <p:cNvSpPr>
            <a:spLocks noChangeArrowheads="1"/>
          </p:cNvSpPr>
          <p:nvPr/>
        </p:nvSpPr>
        <p:spPr bwMode="auto">
          <a:xfrm>
            <a:off x="7426325" y="4429125"/>
            <a:ext cx="288925" cy="214313"/>
          </a:xfrm>
          <a:prstGeom prst="rightArrow">
            <a:avLst>
              <a:gd name="adj1" fmla="val 50000"/>
              <a:gd name="adj2" fmla="val 33704"/>
            </a:avLst>
          </a:prstGeom>
          <a:solidFill>
            <a:srgbClr val="FF3300"/>
          </a:solidFill>
          <a:ln w="9525">
            <a:solidFill>
              <a:srgbClr val="FF3300"/>
            </a:solidFill>
            <a:miter lim="800000"/>
            <a:headEnd/>
            <a:tailEnd/>
          </a:ln>
        </p:spPr>
        <p:txBody>
          <a:bodyPr wrap="none" anchor="ctr"/>
          <a:lstStyle/>
          <a:p>
            <a:pPr defTabSz="912813"/>
            <a:endParaRPr lang="en-US"/>
          </a:p>
        </p:txBody>
      </p:sp>
      <p:sp>
        <p:nvSpPr>
          <p:cNvPr id="41119" name="AutoShape 145"/>
          <p:cNvSpPr>
            <a:spLocks noChangeArrowheads="1"/>
          </p:cNvSpPr>
          <p:nvPr/>
        </p:nvSpPr>
        <p:spPr bwMode="auto">
          <a:xfrm>
            <a:off x="7429500" y="4929188"/>
            <a:ext cx="288925" cy="214312"/>
          </a:xfrm>
          <a:prstGeom prst="rightArrow">
            <a:avLst>
              <a:gd name="adj1" fmla="val 50000"/>
              <a:gd name="adj2" fmla="val 33704"/>
            </a:avLst>
          </a:prstGeom>
          <a:solidFill>
            <a:srgbClr val="FF3300"/>
          </a:solidFill>
          <a:ln w="9525">
            <a:solidFill>
              <a:srgbClr val="FF3300"/>
            </a:solidFill>
            <a:miter lim="800000"/>
            <a:headEnd/>
            <a:tailEnd/>
          </a:ln>
        </p:spPr>
        <p:txBody>
          <a:bodyPr wrap="none" anchor="ctr"/>
          <a:lstStyle/>
          <a:p>
            <a:pPr defTabSz="912813"/>
            <a:endParaRPr lang="en-US"/>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ela 2"/>
          <p:cNvGraphicFramePr>
            <a:graphicFrameLocks noGrp="1"/>
          </p:cNvGraphicFramePr>
          <p:nvPr/>
        </p:nvGraphicFramePr>
        <p:xfrm>
          <a:off x="2071688" y="285750"/>
          <a:ext cx="5143536" cy="6357979"/>
        </p:xfrm>
        <a:graphic>
          <a:graphicData uri="http://schemas.openxmlformats.org/drawingml/2006/table">
            <a:tbl>
              <a:tblPr/>
              <a:tblGrid>
                <a:gridCol w="2448669"/>
                <a:gridCol w="1277565"/>
                <a:gridCol w="1417302"/>
              </a:tblGrid>
              <a:tr h="240139">
                <a:tc>
                  <a:txBody>
                    <a:bodyPr/>
                    <a:lstStyle/>
                    <a:p>
                      <a:pPr algn="ctr" fontAlgn="ctr"/>
                      <a:r>
                        <a:rPr lang="pt-BR" sz="1500" b="1" i="0" u="none" strike="noStrike" dirty="0">
                          <a:solidFill>
                            <a:srgbClr val="000000"/>
                          </a:solidFill>
                          <a:latin typeface="Calibri"/>
                        </a:rPr>
                        <a:t>∆</a:t>
                      </a:r>
                      <a:r>
                        <a:rPr lang="pt-BR" sz="1500" b="1" i="0" u="none" strike="noStrike" dirty="0" err="1">
                          <a:solidFill>
                            <a:srgbClr val="000000"/>
                          </a:solidFill>
                          <a:latin typeface="Calibri"/>
                        </a:rPr>
                        <a:t>St</a:t>
                      </a:r>
                      <a:endParaRPr lang="pt-BR" sz="1500" b="1" i="0" u="none" strike="noStrike" dirty="0">
                        <a:solidFill>
                          <a:srgbClr val="000000"/>
                        </a:solidFill>
                        <a:latin typeface="Calibri"/>
                      </a:endParaRPr>
                    </a:p>
                  </a:txBody>
                  <a:tcPr marL="7309" marR="7309" marT="730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pt-BR" sz="1500" b="1" i="0" u="none" strike="noStrike" dirty="0">
                          <a:solidFill>
                            <a:srgbClr val="000000"/>
                          </a:solidFill>
                          <a:latin typeface="Calibri"/>
                        </a:rPr>
                        <a:t>MQO(1)</a:t>
                      </a:r>
                    </a:p>
                  </a:txBody>
                  <a:tcPr marL="7309" marR="7309" marT="730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pt-BR" sz="1500" b="1" i="0" u="none" strike="noStrike" dirty="0">
                          <a:solidFill>
                            <a:srgbClr val="000000"/>
                          </a:solidFill>
                          <a:latin typeface="Calibri"/>
                        </a:rPr>
                        <a:t>MQO2e(1)</a:t>
                      </a:r>
                    </a:p>
                  </a:txBody>
                  <a:tcPr marL="7309" marR="7309" marT="730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8705">
                <a:tc rowSpan="2">
                  <a:txBody>
                    <a:bodyPr/>
                    <a:lstStyle/>
                    <a:p>
                      <a:pPr algn="ctr" fontAlgn="ctr"/>
                      <a:r>
                        <a:rPr lang="pt-BR" sz="1500" b="1" i="0" u="none" strike="noStrike" dirty="0">
                          <a:solidFill>
                            <a:srgbClr val="000000"/>
                          </a:solidFill>
                          <a:latin typeface="Calibri"/>
                        </a:rPr>
                        <a:t>c</a:t>
                      </a:r>
                    </a:p>
                  </a:txBody>
                  <a:tcPr marL="7309" marR="7309" marT="730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pt-BR" sz="1300" b="0" i="0" u="none" strike="noStrike" dirty="0">
                          <a:solidFill>
                            <a:srgbClr val="000000"/>
                          </a:solidFill>
                          <a:latin typeface="Calibri"/>
                        </a:rPr>
                        <a:t>-0,020</a:t>
                      </a:r>
                    </a:p>
                  </a:txBody>
                  <a:tcPr marL="7309" marR="7309" marT="730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ctr"/>
                      <a:r>
                        <a:rPr lang="pt-BR" sz="1300" b="0" i="0" u="none" strike="noStrike">
                          <a:solidFill>
                            <a:srgbClr val="000000"/>
                          </a:solidFill>
                          <a:latin typeface="Calibri"/>
                        </a:rPr>
                        <a:t>-0,088**</a:t>
                      </a:r>
                    </a:p>
                  </a:txBody>
                  <a:tcPr marL="7309" marR="7309" marT="730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r h="240139">
                <a:tc vMerge="1">
                  <a:txBody>
                    <a:bodyPr/>
                    <a:lstStyle/>
                    <a:p>
                      <a:endParaRPr lang="pt-BR"/>
                    </a:p>
                  </a:txBody>
                  <a:tcPr/>
                </a:tc>
                <a:tc>
                  <a:txBody>
                    <a:bodyPr/>
                    <a:lstStyle/>
                    <a:p>
                      <a:pPr algn="ctr" fontAlgn="ctr"/>
                      <a:r>
                        <a:rPr lang="pt-BR" sz="1300" b="0" i="0" u="none" strike="noStrike" dirty="0">
                          <a:solidFill>
                            <a:srgbClr val="000000"/>
                          </a:solidFill>
                          <a:latin typeface="Calibri"/>
                        </a:rPr>
                        <a:t>(-0,868)</a:t>
                      </a:r>
                    </a:p>
                  </a:txBody>
                  <a:tcPr marL="7309" marR="7309" marT="730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ctr"/>
                      <a:r>
                        <a:rPr lang="pt-BR" sz="1300" b="0" i="0" u="none" strike="noStrike">
                          <a:solidFill>
                            <a:srgbClr val="000000"/>
                          </a:solidFill>
                          <a:latin typeface="Calibri"/>
                        </a:rPr>
                        <a:t>(-2,330)</a:t>
                      </a:r>
                    </a:p>
                  </a:txBody>
                  <a:tcPr marL="7309" marR="7309" marT="730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r h="228705">
                <a:tc rowSpan="2">
                  <a:txBody>
                    <a:bodyPr/>
                    <a:lstStyle/>
                    <a:p>
                      <a:pPr algn="ctr" fontAlgn="ctr"/>
                      <a:r>
                        <a:rPr lang="pt-BR" sz="1500" b="1" i="0" u="none" strike="noStrike" dirty="0">
                          <a:solidFill>
                            <a:srgbClr val="000000"/>
                          </a:solidFill>
                          <a:latin typeface="Calibri"/>
                        </a:rPr>
                        <a:t>∆(i-i*)t</a:t>
                      </a:r>
                    </a:p>
                  </a:txBody>
                  <a:tcPr marL="7309" marR="7309" marT="730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pt-BR" sz="1300" b="0" i="0" u="none" strike="noStrike">
                          <a:solidFill>
                            <a:srgbClr val="000000"/>
                          </a:solidFill>
                          <a:latin typeface="Calibri"/>
                        </a:rPr>
                        <a:t>0,199</a:t>
                      </a:r>
                    </a:p>
                  </a:txBody>
                  <a:tcPr marL="7309" marR="7309" marT="730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ctr"/>
                      <a:r>
                        <a:rPr lang="pt-BR" sz="1300" b="0" i="0" u="none" strike="noStrike" dirty="0">
                          <a:solidFill>
                            <a:srgbClr val="000000"/>
                          </a:solidFill>
                          <a:latin typeface="Calibri"/>
                        </a:rPr>
                        <a:t>0,692</a:t>
                      </a:r>
                    </a:p>
                  </a:txBody>
                  <a:tcPr marL="7309" marR="7309" marT="730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r h="240139">
                <a:tc vMerge="1">
                  <a:txBody>
                    <a:bodyPr/>
                    <a:lstStyle/>
                    <a:p>
                      <a:endParaRPr lang="pt-BR"/>
                    </a:p>
                  </a:txBody>
                  <a:tcPr/>
                </a:tc>
                <a:tc>
                  <a:txBody>
                    <a:bodyPr/>
                    <a:lstStyle/>
                    <a:p>
                      <a:pPr algn="ctr" fontAlgn="ctr"/>
                      <a:r>
                        <a:rPr lang="pt-BR" sz="1300" b="0" i="0" u="none" strike="noStrike">
                          <a:solidFill>
                            <a:srgbClr val="000000"/>
                          </a:solidFill>
                          <a:latin typeface="Calibri"/>
                        </a:rPr>
                        <a:t>(0,323)</a:t>
                      </a:r>
                    </a:p>
                  </a:txBody>
                  <a:tcPr marL="7309" marR="7309" marT="730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ctr"/>
                      <a:r>
                        <a:rPr lang="pt-BR" sz="1300" b="0" i="0" u="none" strike="noStrike" dirty="0">
                          <a:solidFill>
                            <a:srgbClr val="000000"/>
                          </a:solidFill>
                          <a:latin typeface="Calibri"/>
                        </a:rPr>
                        <a:t>(0,888)</a:t>
                      </a:r>
                    </a:p>
                  </a:txBody>
                  <a:tcPr marL="7309" marR="7309" marT="730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r h="228705">
                <a:tc rowSpan="2">
                  <a:txBody>
                    <a:bodyPr/>
                    <a:lstStyle/>
                    <a:p>
                      <a:pPr algn="ctr" fontAlgn="ctr"/>
                      <a:r>
                        <a:rPr lang="pt-BR" sz="1500" b="1" i="0" u="none" strike="noStrike" dirty="0">
                          <a:solidFill>
                            <a:srgbClr val="000000"/>
                          </a:solidFill>
                          <a:latin typeface="Calibri"/>
                        </a:rPr>
                        <a:t>∆(</a:t>
                      </a:r>
                      <a:r>
                        <a:rPr lang="pt-BR" sz="1500" b="1" i="0" u="none" strike="noStrike" dirty="0" err="1">
                          <a:solidFill>
                            <a:srgbClr val="000000"/>
                          </a:solidFill>
                          <a:latin typeface="Calibri"/>
                        </a:rPr>
                        <a:t>Ibov</a:t>
                      </a:r>
                      <a:r>
                        <a:rPr lang="pt-BR" sz="1500" b="1" i="0" u="none" strike="noStrike" dirty="0">
                          <a:solidFill>
                            <a:srgbClr val="000000"/>
                          </a:solidFill>
                          <a:latin typeface="Calibri"/>
                        </a:rPr>
                        <a:t>)t</a:t>
                      </a:r>
                    </a:p>
                  </a:txBody>
                  <a:tcPr marL="7309" marR="7309" marT="730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pt-BR" sz="1300" b="0" i="0" u="none" strike="noStrike">
                          <a:solidFill>
                            <a:srgbClr val="000000"/>
                          </a:solidFill>
                          <a:latin typeface="Calibri"/>
                        </a:rPr>
                        <a:t>-0,116***</a:t>
                      </a:r>
                    </a:p>
                  </a:txBody>
                  <a:tcPr marL="7309" marR="7309" marT="730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ctr"/>
                      <a:r>
                        <a:rPr lang="pt-BR" sz="1300" b="0" i="0" u="none" strike="noStrike" dirty="0">
                          <a:solidFill>
                            <a:srgbClr val="000000"/>
                          </a:solidFill>
                          <a:latin typeface="Calibri"/>
                        </a:rPr>
                        <a:t>-0,116***</a:t>
                      </a:r>
                    </a:p>
                  </a:txBody>
                  <a:tcPr marL="7309" marR="7309" marT="730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r h="240139">
                <a:tc vMerge="1">
                  <a:txBody>
                    <a:bodyPr/>
                    <a:lstStyle/>
                    <a:p>
                      <a:endParaRPr lang="pt-BR"/>
                    </a:p>
                  </a:txBody>
                  <a:tcPr/>
                </a:tc>
                <a:tc>
                  <a:txBody>
                    <a:bodyPr/>
                    <a:lstStyle/>
                    <a:p>
                      <a:pPr algn="ctr" fontAlgn="ctr"/>
                      <a:r>
                        <a:rPr lang="pt-BR" sz="1300" b="0" i="0" u="none" strike="noStrike">
                          <a:solidFill>
                            <a:srgbClr val="000000"/>
                          </a:solidFill>
                          <a:latin typeface="Calibri"/>
                        </a:rPr>
                        <a:t>(-3,515)</a:t>
                      </a:r>
                    </a:p>
                  </a:txBody>
                  <a:tcPr marL="7309" marR="7309" marT="730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ctr"/>
                      <a:r>
                        <a:rPr lang="pt-BR" sz="1300" b="0" i="0" u="none" strike="noStrike" dirty="0">
                          <a:solidFill>
                            <a:srgbClr val="000000"/>
                          </a:solidFill>
                          <a:latin typeface="Calibri"/>
                        </a:rPr>
                        <a:t>(-3,692)</a:t>
                      </a:r>
                    </a:p>
                  </a:txBody>
                  <a:tcPr marL="7309" marR="7309" marT="730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r h="228705">
                <a:tc rowSpan="2">
                  <a:txBody>
                    <a:bodyPr/>
                    <a:lstStyle/>
                    <a:p>
                      <a:pPr algn="ctr" fontAlgn="ctr"/>
                      <a:r>
                        <a:rPr lang="pt-BR" sz="1500" b="1" i="0" u="none" strike="noStrike" dirty="0">
                          <a:solidFill>
                            <a:srgbClr val="000000"/>
                          </a:solidFill>
                          <a:latin typeface="Calibri"/>
                        </a:rPr>
                        <a:t>∆(CRB)t</a:t>
                      </a:r>
                    </a:p>
                  </a:txBody>
                  <a:tcPr marL="7309" marR="7309" marT="730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pt-BR" sz="1300" b="0" i="0" u="none" strike="noStrike">
                          <a:solidFill>
                            <a:srgbClr val="000000"/>
                          </a:solidFill>
                          <a:latin typeface="Calibri"/>
                        </a:rPr>
                        <a:t>-0,173***</a:t>
                      </a:r>
                    </a:p>
                  </a:txBody>
                  <a:tcPr marL="7309" marR="7309" marT="730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ctr"/>
                      <a:r>
                        <a:rPr lang="pt-BR" sz="1300" b="0" i="0" u="none" strike="noStrike" dirty="0">
                          <a:solidFill>
                            <a:srgbClr val="000000"/>
                          </a:solidFill>
                          <a:latin typeface="Calibri"/>
                        </a:rPr>
                        <a:t>-0,188***</a:t>
                      </a:r>
                    </a:p>
                  </a:txBody>
                  <a:tcPr marL="7309" marR="7309" marT="730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r h="240139">
                <a:tc vMerge="1">
                  <a:txBody>
                    <a:bodyPr/>
                    <a:lstStyle/>
                    <a:p>
                      <a:endParaRPr lang="pt-BR"/>
                    </a:p>
                  </a:txBody>
                  <a:tcPr/>
                </a:tc>
                <a:tc>
                  <a:txBody>
                    <a:bodyPr/>
                    <a:lstStyle/>
                    <a:p>
                      <a:pPr algn="ctr" fontAlgn="ctr"/>
                      <a:r>
                        <a:rPr lang="pt-BR" sz="1300" b="0" i="0" u="none" strike="noStrike">
                          <a:solidFill>
                            <a:srgbClr val="000000"/>
                          </a:solidFill>
                          <a:latin typeface="Calibri"/>
                        </a:rPr>
                        <a:t>(-6,119)</a:t>
                      </a:r>
                    </a:p>
                  </a:txBody>
                  <a:tcPr marL="7309" marR="7309" marT="730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ctr"/>
                      <a:r>
                        <a:rPr lang="pt-BR" sz="1300" b="0" i="0" u="none" strike="noStrike" dirty="0">
                          <a:solidFill>
                            <a:srgbClr val="000000"/>
                          </a:solidFill>
                          <a:latin typeface="Calibri"/>
                        </a:rPr>
                        <a:t>(-5,585)</a:t>
                      </a:r>
                    </a:p>
                  </a:txBody>
                  <a:tcPr marL="7309" marR="7309" marT="730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r h="228705">
                <a:tc rowSpan="2">
                  <a:txBody>
                    <a:bodyPr/>
                    <a:lstStyle/>
                    <a:p>
                      <a:pPr algn="ctr" fontAlgn="ctr"/>
                      <a:r>
                        <a:rPr lang="pt-BR" sz="1500" b="1" i="0" u="none" strike="noStrike" dirty="0">
                          <a:solidFill>
                            <a:srgbClr val="000000"/>
                          </a:solidFill>
                          <a:latin typeface="Calibri"/>
                        </a:rPr>
                        <a:t>∆(</a:t>
                      </a:r>
                      <a:r>
                        <a:rPr lang="pt-BR" sz="1500" b="1" i="0" u="none" strike="noStrike" dirty="0" err="1">
                          <a:solidFill>
                            <a:srgbClr val="000000"/>
                          </a:solidFill>
                          <a:latin typeface="Calibri"/>
                        </a:rPr>
                        <a:t>Embi-BR</a:t>
                      </a:r>
                      <a:r>
                        <a:rPr lang="pt-BR" sz="1500" b="1" i="0" u="none" strike="noStrike" dirty="0">
                          <a:solidFill>
                            <a:srgbClr val="000000"/>
                          </a:solidFill>
                          <a:latin typeface="Calibri"/>
                        </a:rPr>
                        <a:t>)t</a:t>
                      </a:r>
                    </a:p>
                  </a:txBody>
                  <a:tcPr marL="7309" marR="7309" marT="730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pt-BR" sz="1300" b="0" i="0" u="none" strike="noStrike">
                          <a:solidFill>
                            <a:srgbClr val="000000"/>
                          </a:solidFill>
                          <a:latin typeface="Calibri"/>
                        </a:rPr>
                        <a:t>0,091***</a:t>
                      </a:r>
                    </a:p>
                  </a:txBody>
                  <a:tcPr marL="7309" marR="7309" marT="730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ctr"/>
                      <a:r>
                        <a:rPr lang="pt-BR" sz="1300" b="0" i="0" u="none" strike="noStrike" dirty="0">
                          <a:solidFill>
                            <a:srgbClr val="000000"/>
                          </a:solidFill>
                          <a:latin typeface="Calibri"/>
                        </a:rPr>
                        <a:t>0,088***</a:t>
                      </a:r>
                    </a:p>
                  </a:txBody>
                  <a:tcPr marL="7309" marR="7309" marT="730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r h="240139">
                <a:tc vMerge="1">
                  <a:txBody>
                    <a:bodyPr/>
                    <a:lstStyle/>
                    <a:p>
                      <a:endParaRPr lang="pt-BR"/>
                    </a:p>
                  </a:txBody>
                  <a:tcPr/>
                </a:tc>
                <a:tc>
                  <a:txBody>
                    <a:bodyPr/>
                    <a:lstStyle/>
                    <a:p>
                      <a:pPr algn="ctr" fontAlgn="ctr"/>
                      <a:r>
                        <a:rPr lang="pt-BR" sz="1300" b="0" i="0" u="none" strike="noStrike">
                          <a:solidFill>
                            <a:srgbClr val="000000"/>
                          </a:solidFill>
                          <a:latin typeface="Calibri"/>
                        </a:rPr>
                        <a:t>(3,563)</a:t>
                      </a:r>
                    </a:p>
                  </a:txBody>
                  <a:tcPr marL="7309" marR="7309" marT="730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ctr"/>
                      <a:r>
                        <a:rPr lang="pt-BR" sz="1300" b="0" i="0" u="none" strike="noStrike" dirty="0">
                          <a:solidFill>
                            <a:srgbClr val="000000"/>
                          </a:solidFill>
                          <a:latin typeface="Calibri"/>
                        </a:rPr>
                        <a:t>(3,772)</a:t>
                      </a:r>
                    </a:p>
                  </a:txBody>
                  <a:tcPr marL="7309" marR="7309" marT="730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r h="228705">
                <a:tc rowSpan="2">
                  <a:txBody>
                    <a:bodyPr/>
                    <a:lstStyle/>
                    <a:p>
                      <a:pPr algn="ctr" fontAlgn="ctr"/>
                      <a:r>
                        <a:rPr lang="pt-BR" sz="1500" b="1" i="0" u="none" strike="noStrike" dirty="0">
                          <a:solidFill>
                            <a:srgbClr val="000000"/>
                          </a:solidFill>
                          <a:latin typeface="Calibri"/>
                        </a:rPr>
                        <a:t>(Open </a:t>
                      </a:r>
                      <a:r>
                        <a:rPr lang="pt-BR" sz="1500" b="1" i="0" u="none" strike="noStrike" dirty="0" err="1">
                          <a:solidFill>
                            <a:srgbClr val="000000"/>
                          </a:solidFill>
                          <a:latin typeface="Calibri"/>
                        </a:rPr>
                        <a:t>Interest</a:t>
                      </a:r>
                      <a:r>
                        <a:rPr lang="pt-BR" sz="1500" b="1" i="0" u="none" strike="noStrike" dirty="0">
                          <a:solidFill>
                            <a:srgbClr val="000000"/>
                          </a:solidFill>
                          <a:latin typeface="Calibri"/>
                        </a:rPr>
                        <a:t>)t</a:t>
                      </a:r>
                    </a:p>
                  </a:txBody>
                  <a:tcPr marL="7309" marR="7309" marT="730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pt-BR" sz="1300" b="0" i="0" u="none" strike="noStrike">
                          <a:solidFill>
                            <a:srgbClr val="000000"/>
                          </a:solidFill>
                          <a:latin typeface="Calibri"/>
                        </a:rPr>
                        <a:t>0,012*</a:t>
                      </a:r>
                    </a:p>
                  </a:txBody>
                  <a:tcPr marL="7309" marR="7309" marT="730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ctr"/>
                      <a:r>
                        <a:rPr lang="pt-BR" sz="1300" b="0" i="0" u="none" strike="noStrike">
                          <a:solidFill>
                            <a:srgbClr val="000000"/>
                          </a:solidFill>
                          <a:latin typeface="Calibri"/>
                        </a:rPr>
                        <a:t>0,044***</a:t>
                      </a:r>
                    </a:p>
                  </a:txBody>
                  <a:tcPr marL="7309" marR="7309" marT="730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r h="240139">
                <a:tc vMerge="1">
                  <a:txBody>
                    <a:bodyPr/>
                    <a:lstStyle/>
                    <a:p>
                      <a:endParaRPr lang="pt-BR"/>
                    </a:p>
                  </a:txBody>
                  <a:tcPr/>
                </a:tc>
                <a:tc>
                  <a:txBody>
                    <a:bodyPr/>
                    <a:lstStyle/>
                    <a:p>
                      <a:pPr algn="ctr" fontAlgn="ctr"/>
                      <a:r>
                        <a:rPr lang="pt-BR" sz="1300" b="0" i="0" u="none" strike="noStrike">
                          <a:solidFill>
                            <a:srgbClr val="000000"/>
                          </a:solidFill>
                          <a:latin typeface="Calibri"/>
                        </a:rPr>
                        <a:t>(1,771)</a:t>
                      </a:r>
                    </a:p>
                  </a:txBody>
                  <a:tcPr marL="7309" marR="7309" marT="730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ctr"/>
                      <a:r>
                        <a:rPr lang="pt-BR" sz="1300" b="0" i="0" u="none" strike="noStrike" dirty="0">
                          <a:solidFill>
                            <a:srgbClr val="000000"/>
                          </a:solidFill>
                          <a:latin typeface="Calibri"/>
                        </a:rPr>
                        <a:t>(4,120)</a:t>
                      </a:r>
                    </a:p>
                  </a:txBody>
                  <a:tcPr marL="7309" marR="7309" marT="730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r h="228705">
                <a:tc rowSpan="2">
                  <a:txBody>
                    <a:bodyPr/>
                    <a:lstStyle/>
                    <a:p>
                      <a:pPr algn="ctr" fontAlgn="ctr"/>
                      <a:r>
                        <a:rPr lang="pt-BR" sz="1500" b="1" i="0" u="none" strike="noStrike" dirty="0" smtClean="0">
                          <a:solidFill>
                            <a:srgbClr val="000000"/>
                          </a:solidFill>
                          <a:latin typeface="Calibri"/>
                        </a:rPr>
                        <a:t>(</a:t>
                      </a:r>
                      <a:r>
                        <a:rPr lang="pt-BR" sz="1500" b="1" i="0" u="none" strike="noStrike" dirty="0" err="1" smtClean="0">
                          <a:solidFill>
                            <a:srgbClr val="000000"/>
                          </a:solidFill>
                          <a:latin typeface="Calibri"/>
                        </a:rPr>
                        <a:t>Inflation</a:t>
                      </a:r>
                      <a:r>
                        <a:rPr lang="pt-BR" sz="1500" b="1" i="0" u="none" strike="noStrike" dirty="0" smtClean="0">
                          <a:solidFill>
                            <a:srgbClr val="000000"/>
                          </a:solidFill>
                          <a:latin typeface="Calibri"/>
                        </a:rPr>
                        <a:t> </a:t>
                      </a:r>
                      <a:r>
                        <a:rPr lang="pt-BR" sz="1500" b="1" i="0" u="none" strike="noStrike" dirty="0" err="1" smtClean="0">
                          <a:solidFill>
                            <a:srgbClr val="000000"/>
                          </a:solidFill>
                          <a:latin typeface="Calibri"/>
                        </a:rPr>
                        <a:t>Surprises</a:t>
                      </a:r>
                      <a:r>
                        <a:rPr lang="pt-BR" sz="1500" b="1" i="0" u="none" strike="noStrike" dirty="0" smtClean="0">
                          <a:solidFill>
                            <a:srgbClr val="000000"/>
                          </a:solidFill>
                          <a:latin typeface="Calibri"/>
                        </a:rPr>
                        <a:t>)t</a:t>
                      </a:r>
                      <a:endParaRPr lang="pt-BR" sz="1500" b="1" i="0" u="none" strike="noStrike" dirty="0">
                        <a:solidFill>
                          <a:srgbClr val="000000"/>
                        </a:solidFill>
                        <a:latin typeface="Calibri"/>
                      </a:endParaRPr>
                    </a:p>
                  </a:txBody>
                  <a:tcPr marL="7309" marR="7309" marT="730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pt-BR" sz="1300" b="0" i="0" u="none" strike="noStrike">
                          <a:solidFill>
                            <a:srgbClr val="000000"/>
                          </a:solidFill>
                          <a:latin typeface="Calibri"/>
                        </a:rPr>
                        <a:t>-3,814**</a:t>
                      </a:r>
                    </a:p>
                  </a:txBody>
                  <a:tcPr marL="7309" marR="7309" marT="730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ctr"/>
                      <a:r>
                        <a:rPr lang="pt-BR" sz="1300" b="0" i="0" u="none" strike="noStrike" dirty="0">
                          <a:solidFill>
                            <a:srgbClr val="000000"/>
                          </a:solidFill>
                          <a:latin typeface="Calibri"/>
                        </a:rPr>
                        <a:t>-4,258**</a:t>
                      </a:r>
                    </a:p>
                  </a:txBody>
                  <a:tcPr marL="7309" marR="7309" marT="730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r h="240139">
                <a:tc vMerge="1">
                  <a:txBody>
                    <a:bodyPr/>
                    <a:lstStyle/>
                    <a:p>
                      <a:endParaRPr lang="pt-BR"/>
                    </a:p>
                  </a:txBody>
                  <a:tcPr/>
                </a:tc>
                <a:tc>
                  <a:txBody>
                    <a:bodyPr/>
                    <a:lstStyle/>
                    <a:p>
                      <a:pPr algn="ctr" fontAlgn="ctr"/>
                      <a:r>
                        <a:rPr lang="pt-BR" sz="1300" b="0" i="0" u="none" strike="noStrike">
                          <a:solidFill>
                            <a:srgbClr val="000000"/>
                          </a:solidFill>
                          <a:latin typeface="Calibri"/>
                        </a:rPr>
                        <a:t>(-2,341)</a:t>
                      </a:r>
                    </a:p>
                  </a:txBody>
                  <a:tcPr marL="7309" marR="7309" marT="730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ctr"/>
                      <a:r>
                        <a:rPr lang="pt-BR" sz="1300" b="0" i="0" u="none" strike="noStrike">
                          <a:solidFill>
                            <a:srgbClr val="000000"/>
                          </a:solidFill>
                          <a:latin typeface="Calibri"/>
                        </a:rPr>
                        <a:t>(-2,423)</a:t>
                      </a:r>
                    </a:p>
                  </a:txBody>
                  <a:tcPr marL="7309" marR="7309" marT="730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r h="228705">
                <a:tc rowSpan="2">
                  <a:txBody>
                    <a:bodyPr/>
                    <a:lstStyle/>
                    <a:p>
                      <a:pPr algn="ctr" fontAlgn="ctr"/>
                      <a:r>
                        <a:rPr lang="pt-BR" sz="1500" b="1" i="0" u="none" strike="noStrike" dirty="0" err="1">
                          <a:solidFill>
                            <a:srgbClr val="000000"/>
                          </a:solidFill>
                          <a:latin typeface="Calibri"/>
                        </a:rPr>
                        <a:t>AVt</a:t>
                      </a:r>
                      <a:endParaRPr lang="pt-BR" sz="1500" b="1" i="0" u="none" strike="noStrike" dirty="0">
                        <a:solidFill>
                          <a:srgbClr val="000000"/>
                        </a:solidFill>
                        <a:latin typeface="Calibri"/>
                      </a:endParaRPr>
                    </a:p>
                  </a:txBody>
                  <a:tcPr marL="7309" marR="7309" marT="730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pt-BR" sz="1300" b="0" i="0" u="none" strike="noStrike">
                          <a:solidFill>
                            <a:srgbClr val="000000"/>
                          </a:solidFill>
                          <a:latin typeface="Calibri"/>
                        </a:rPr>
                        <a:t>-0,147</a:t>
                      </a:r>
                    </a:p>
                  </a:txBody>
                  <a:tcPr marL="7309" marR="7309" marT="730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ctr"/>
                      <a:r>
                        <a:rPr lang="pt-BR" sz="1300" b="0" i="0" u="none" strike="noStrike" dirty="0">
                          <a:solidFill>
                            <a:srgbClr val="000000"/>
                          </a:solidFill>
                          <a:latin typeface="Calibri"/>
                        </a:rPr>
                        <a:t>-0,025</a:t>
                      </a:r>
                    </a:p>
                  </a:txBody>
                  <a:tcPr marL="7309" marR="7309" marT="730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r h="240139">
                <a:tc vMerge="1">
                  <a:txBody>
                    <a:bodyPr/>
                    <a:lstStyle/>
                    <a:p>
                      <a:endParaRPr lang="pt-BR"/>
                    </a:p>
                  </a:txBody>
                  <a:tcPr/>
                </a:tc>
                <a:tc>
                  <a:txBody>
                    <a:bodyPr/>
                    <a:lstStyle/>
                    <a:p>
                      <a:pPr algn="ctr" fontAlgn="ctr"/>
                      <a:r>
                        <a:rPr lang="pt-BR" sz="1300" b="0" i="0" u="none" strike="noStrike">
                          <a:solidFill>
                            <a:srgbClr val="000000"/>
                          </a:solidFill>
                          <a:latin typeface="Calibri"/>
                        </a:rPr>
                        <a:t>(-1,515)</a:t>
                      </a:r>
                    </a:p>
                  </a:txBody>
                  <a:tcPr marL="7309" marR="7309" marT="730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ctr"/>
                      <a:r>
                        <a:rPr lang="pt-BR" sz="1300" b="0" i="0" u="none" strike="noStrike" dirty="0">
                          <a:solidFill>
                            <a:srgbClr val="000000"/>
                          </a:solidFill>
                          <a:latin typeface="Calibri"/>
                        </a:rPr>
                        <a:t>(-0,112)</a:t>
                      </a:r>
                    </a:p>
                  </a:txBody>
                  <a:tcPr marL="7309" marR="7309" marT="730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r h="228705">
                <a:tc rowSpan="2">
                  <a:txBody>
                    <a:bodyPr/>
                    <a:lstStyle/>
                    <a:p>
                      <a:pPr algn="ctr" fontAlgn="ctr"/>
                      <a:r>
                        <a:rPr lang="pt-BR" sz="1500" b="1" i="0" u="none" strike="noStrike" dirty="0">
                          <a:solidFill>
                            <a:srgbClr val="000000"/>
                          </a:solidFill>
                          <a:latin typeface="Calibri"/>
                        </a:rPr>
                        <a:t>(Fut. +)t</a:t>
                      </a:r>
                    </a:p>
                  </a:txBody>
                  <a:tcPr marL="7309" marR="7309" marT="730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pt-BR" sz="1300" b="0" i="0" u="none" strike="noStrike">
                          <a:solidFill>
                            <a:srgbClr val="000000"/>
                          </a:solidFill>
                          <a:latin typeface="Calibri"/>
                        </a:rPr>
                        <a:t>0,238***</a:t>
                      </a:r>
                    </a:p>
                  </a:txBody>
                  <a:tcPr marL="7309" marR="7309" marT="730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ctr"/>
                      <a:r>
                        <a:rPr lang="pt-BR" sz="1300" b="0" i="0" u="none" strike="noStrike" dirty="0">
                          <a:solidFill>
                            <a:srgbClr val="000000"/>
                          </a:solidFill>
                          <a:latin typeface="Calibri"/>
                        </a:rPr>
                        <a:t>1,56***</a:t>
                      </a:r>
                    </a:p>
                  </a:txBody>
                  <a:tcPr marL="7309" marR="7309" marT="730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r h="240139">
                <a:tc vMerge="1">
                  <a:txBody>
                    <a:bodyPr/>
                    <a:lstStyle/>
                    <a:p>
                      <a:endParaRPr lang="pt-BR"/>
                    </a:p>
                  </a:txBody>
                  <a:tcPr/>
                </a:tc>
                <a:tc>
                  <a:txBody>
                    <a:bodyPr/>
                    <a:lstStyle/>
                    <a:p>
                      <a:pPr algn="ctr" fontAlgn="ctr"/>
                      <a:r>
                        <a:rPr lang="pt-BR" sz="1300" b="0" i="0" u="none" strike="noStrike">
                          <a:solidFill>
                            <a:srgbClr val="000000"/>
                          </a:solidFill>
                          <a:latin typeface="Calibri"/>
                        </a:rPr>
                        <a:t>(3,54)</a:t>
                      </a:r>
                    </a:p>
                  </a:txBody>
                  <a:tcPr marL="7309" marR="7309" marT="730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ctr"/>
                      <a:r>
                        <a:rPr lang="pt-BR" sz="1300" b="0" i="0" u="none" strike="noStrike" dirty="0">
                          <a:solidFill>
                            <a:srgbClr val="000000"/>
                          </a:solidFill>
                          <a:latin typeface="Calibri"/>
                        </a:rPr>
                        <a:t>(2,847)</a:t>
                      </a:r>
                    </a:p>
                  </a:txBody>
                  <a:tcPr marL="7309" marR="7309" marT="730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r h="228705">
                <a:tc rowSpan="2">
                  <a:txBody>
                    <a:bodyPr/>
                    <a:lstStyle/>
                    <a:p>
                      <a:pPr algn="ctr" fontAlgn="ctr"/>
                      <a:r>
                        <a:rPr lang="pt-BR" sz="1500" b="1" i="0" u="none" strike="noStrike" dirty="0">
                          <a:solidFill>
                            <a:srgbClr val="000000"/>
                          </a:solidFill>
                          <a:latin typeface="Calibri"/>
                        </a:rPr>
                        <a:t>(Fut. -)t</a:t>
                      </a:r>
                    </a:p>
                  </a:txBody>
                  <a:tcPr marL="7309" marR="7309" marT="730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pt-BR" sz="1300" b="0" i="0" u="none" strike="noStrike">
                          <a:solidFill>
                            <a:srgbClr val="000000"/>
                          </a:solidFill>
                          <a:latin typeface="Calibri"/>
                        </a:rPr>
                        <a:t>0,099</a:t>
                      </a:r>
                    </a:p>
                  </a:txBody>
                  <a:tcPr marL="7309" marR="7309" marT="730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ctr"/>
                      <a:r>
                        <a:rPr lang="pt-BR" sz="1300" b="0" i="0" u="none" strike="noStrike" dirty="0">
                          <a:solidFill>
                            <a:srgbClr val="000000"/>
                          </a:solidFill>
                          <a:latin typeface="Calibri"/>
                        </a:rPr>
                        <a:t>1,49*</a:t>
                      </a:r>
                    </a:p>
                  </a:txBody>
                  <a:tcPr marL="7309" marR="7309" marT="730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r h="240139">
                <a:tc vMerge="1">
                  <a:txBody>
                    <a:bodyPr/>
                    <a:lstStyle/>
                    <a:p>
                      <a:endParaRPr lang="pt-BR"/>
                    </a:p>
                  </a:txBody>
                  <a:tcPr/>
                </a:tc>
                <a:tc>
                  <a:txBody>
                    <a:bodyPr/>
                    <a:lstStyle/>
                    <a:p>
                      <a:pPr algn="ctr" fontAlgn="ctr"/>
                      <a:r>
                        <a:rPr lang="pt-BR" sz="1300" b="0" i="0" u="none" strike="noStrike">
                          <a:solidFill>
                            <a:srgbClr val="000000"/>
                          </a:solidFill>
                          <a:latin typeface="Calibri"/>
                        </a:rPr>
                        <a:t>(0,411)</a:t>
                      </a:r>
                    </a:p>
                  </a:txBody>
                  <a:tcPr marL="7309" marR="7309" marT="730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ctr"/>
                      <a:r>
                        <a:rPr lang="pt-BR" sz="1300" b="0" i="0" u="none" strike="noStrike" dirty="0">
                          <a:solidFill>
                            <a:srgbClr val="000000"/>
                          </a:solidFill>
                          <a:latin typeface="Calibri"/>
                        </a:rPr>
                        <a:t>(1,826)</a:t>
                      </a:r>
                    </a:p>
                  </a:txBody>
                  <a:tcPr marL="7309" marR="7309" marT="730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r h="228705">
                <a:tc rowSpan="2">
                  <a:txBody>
                    <a:bodyPr/>
                    <a:lstStyle/>
                    <a:p>
                      <a:pPr algn="ctr" fontAlgn="ctr"/>
                      <a:r>
                        <a:rPr lang="pt-BR" sz="1500" b="1" i="0" u="none" strike="noStrike" dirty="0">
                          <a:solidFill>
                            <a:srgbClr val="000000"/>
                          </a:solidFill>
                          <a:latin typeface="Calibri"/>
                        </a:rPr>
                        <a:t>AR(1)</a:t>
                      </a:r>
                    </a:p>
                  </a:txBody>
                  <a:tcPr marL="7309" marR="7309" marT="730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pt-BR" sz="1300" b="0" i="0" u="none" strike="noStrike">
                          <a:solidFill>
                            <a:srgbClr val="000000"/>
                          </a:solidFill>
                          <a:latin typeface="Calibri"/>
                        </a:rPr>
                        <a:t>-0,182**</a:t>
                      </a:r>
                    </a:p>
                  </a:txBody>
                  <a:tcPr marL="7309" marR="7309" marT="730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ctr"/>
                      <a:r>
                        <a:rPr lang="pt-BR" sz="1300" b="0" i="0" u="none" strike="noStrike" dirty="0">
                          <a:solidFill>
                            <a:srgbClr val="000000"/>
                          </a:solidFill>
                          <a:latin typeface="Calibri"/>
                        </a:rPr>
                        <a:t>-0,173**</a:t>
                      </a:r>
                    </a:p>
                  </a:txBody>
                  <a:tcPr marL="7309" marR="7309" marT="730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r h="240139">
                <a:tc vMerge="1">
                  <a:txBody>
                    <a:bodyPr/>
                    <a:lstStyle/>
                    <a:p>
                      <a:endParaRPr lang="pt-BR"/>
                    </a:p>
                  </a:txBody>
                  <a:tcPr/>
                </a:tc>
                <a:tc>
                  <a:txBody>
                    <a:bodyPr/>
                    <a:lstStyle/>
                    <a:p>
                      <a:pPr algn="ctr" fontAlgn="ctr"/>
                      <a:r>
                        <a:rPr lang="pt-BR" sz="1300" b="0" i="0" u="none" strike="noStrike">
                          <a:solidFill>
                            <a:srgbClr val="000000"/>
                          </a:solidFill>
                          <a:latin typeface="Calibri"/>
                        </a:rPr>
                        <a:t>(-2,201)</a:t>
                      </a:r>
                    </a:p>
                  </a:txBody>
                  <a:tcPr marL="7309" marR="7309" marT="730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ctr"/>
                      <a:r>
                        <a:rPr lang="pt-BR" sz="1300" b="0" i="0" u="none" strike="noStrike" dirty="0">
                          <a:solidFill>
                            <a:srgbClr val="000000"/>
                          </a:solidFill>
                          <a:latin typeface="Calibri"/>
                        </a:rPr>
                        <a:t>(-2,540)</a:t>
                      </a:r>
                    </a:p>
                  </a:txBody>
                  <a:tcPr marL="7309" marR="7309" marT="730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r h="240139">
                <a:tc>
                  <a:txBody>
                    <a:bodyPr/>
                    <a:lstStyle/>
                    <a:p>
                      <a:pPr algn="ctr" fontAlgn="ctr"/>
                      <a:r>
                        <a:rPr lang="pt-BR" sz="1500" b="1" i="0" u="none" strike="noStrike" dirty="0">
                          <a:solidFill>
                            <a:srgbClr val="000000"/>
                          </a:solidFill>
                          <a:latin typeface="Calibri"/>
                        </a:rPr>
                        <a:t> </a:t>
                      </a:r>
                    </a:p>
                  </a:txBody>
                  <a:tcPr marL="7309" marR="7309" marT="7309"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pt-BR" sz="1300" b="0" i="0" u="none" strike="noStrike">
                          <a:solidFill>
                            <a:srgbClr val="000000"/>
                          </a:solidFill>
                          <a:latin typeface="Calibri"/>
                        </a:rPr>
                        <a:t> </a:t>
                      </a:r>
                    </a:p>
                  </a:txBody>
                  <a:tcPr marL="7309" marR="7309" marT="7309"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pt-BR" sz="1300" b="0" i="0" u="none" strike="noStrike" dirty="0">
                          <a:solidFill>
                            <a:srgbClr val="000000"/>
                          </a:solidFill>
                          <a:latin typeface="Calibri"/>
                        </a:rPr>
                        <a:t> </a:t>
                      </a:r>
                    </a:p>
                  </a:txBody>
                  <a:tcPr marL="7309" marR="7309" marT="7309"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0139">
                <a:tc>
                  <a:txBody>
                    <a:bodyPr/>
                    <a:lstStyle/>
                    <a:p>
                      <a:pPr algn="ctr" fontAlgn="ctr"/>
                      <a:r>
                        <a:rPr lang="pt-BR" sz="1500" b="1" i="0" u="none" strike="noStrike" dirty="0" smtClean="0">
                          <a:solidFill>
                            <a:srgbClr val="000000"/>
                          </a:solidFill>
                          <a:latin typeface="Calibri"/>
                        </a:rPr>
                        <a:t>F </a:t>
                      </a:r>
                      <a:r>
                        <a:rPr lang="pt-BR" sz="1500" b="1" i="0" u="none" strike="noStrike" dirty="0" err="1" smtClean="0">
                          <a:solidFill>
                            <a:srgbClr val="000000"/>
                          </a:solidFill>
                          <a:latin typeface="Calibri"/>
                        </a:rPr>
                        <a:t>Stat</a:t>
                      </a:r>
                      <a:r>
                        <a:rPr lang="pt-BR" sz="1500" b="1" i="0" u="none" strike="noStrike" dirty="0" smtClean="0">
                          <a:solidFill>
                            <a:srgbClr val="000000"/>
                          </a:solidFill>
                          <a:latin typeface="Calibri"/>
                        </a:rPr>
                        <a:t>.</a:t>
                      </a:r>
                      <a:endParaRPr lang="pt-BR" sz="1500" b="1" i="0" u="none" strike="noStrike" dirty="0">
                        <a:solidFill>
                          <a:srgbClr val="000000"/>
                        </a:solidFill>
                        <a:latin typeface="Calibri"/>
                      </a:endParaRPr>
                    </a:p>
                  </a:txBody>
                  <a:tcPr marL="7309" marR="7309" marT="730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pt-BR" sz="1300" b="0" i="0" u="none" strike="noStrike">
                          <a:solidFill>
                            <a:srgbClr val="000000"/>
                          </a:solidFill>
                          <a:latin typeface="Calibri"/>
                        </a:rPr>
                        <a:t>66,22***</a:t>
                      </a:r>
                    </a:p>
                  </a:txBody>
                  <a:tcPr marL="7309" marR="7309" marT="730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pt-BR" sz="1300" b="0" i="0" u="none" strike="noStrike" dirty="0">
                          <a:solidFill>
                            <a:srgbClr val="000000"/>
                          </a:solidFill>
                          <a:latin typeface="Calibri"/>
                        </a:rPr>
                        <a:t>53,83***</a:t>
                      </a:r>
                    </a:p>
                  </a:txBody>
                  <a:tcPr marL="7309" marR="7309" marT="730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0139">
                <a:tc>
                  <a:txBody>
                    <a:bodyPr/>
                    <a:lstStyle/>
                    <a:p>
                      <a:pPr algn="ctr" fontAlgn="ctr"/>
                      <a:r>
                        <a:rPr lang="pt-BR" sz="1500" b="1" i="0" u="none" strike="noStrike" dirty="0">
                          <a:solidFill>
                            <a:srgbClr val="000000"/>
                          </a:solidFill>
                          <a:latin typeface="Calibri"/>
                        </a:rPr>
                        <a:t>Adj. R2</a:t>
                      </a:r>
                    </a:p>
                  </a:txBody>
                  <a:tcPr marL="7309" marR="7309" marT="730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pt-BR" sz="1300" b="0" i="0" u="none" strike="noStrike">
                          <a:solidFill>
                            <a:srgbClr val="000000"/>
                          </a:solidFill>
                          <a:latin typeface="Calibri"/>
                        </a:rPr>
                        <a:t>0,337</a:t>
                      </a:r>
                    </a:p>
                  </a:txBody>
                  <a:tcPr marL="7309" marR="7309" marT="730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pt-BR" sz="1300" b="0" i="0" u="none" strike="noStrike" dirty="0">
                          <a:solidFill>
                            <a:srgbClr val="000000"/>
                          </a:solidFill>
                          <a:latin typeface="Calibri"/>
                        </a:rPr>
                        <a:t>0,143</a:t>
                      </a:r>
                    </a:p>
                  </a:txBody>
                  <a:tcPr marL="7309" marR="7309" marT="730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0139">
                <a:tc>
                  <a:txBody>
                    <a:bodyPr/>
                    <a:lstStyle/>
                    <a:p>
                      <a:pPr algn="ctr" fontAlgn="ctr"/>
                      <a:r>
                        <a:rPr lang="pt-BR" sz="1500" b="1" i="0" u="none" strike="noStrike" dirty="0">
                          <a:solidFill>
                            <a:srgbClr val="000000"/>
                          </a:solidFill>
                          <a:latin typeface="Calibri"/>
                        </a:rPr>
                        <a:t>Q </a:t>
                      </a:r>
                      <a:r>
                        <a:rPr lang="pt-BR" sz="1500" b="1" i="0" u="none" strike="noStrike" dirty="0" err="1">
                          <a:solidFill>
                            <a:srgbClr val="000000"/>
                          </a:solidFill>
                          <a:latin typeface="Calibri"/>
                        </a:rPr>
                        <a:t>Stat</a:t>
                      </a:r>
                      <a:r>
                        <a:rPr lang="pt-BR" sz="1500" b="1" i="0" u="none" strike="noStrike" dirty="0">
                          <a:solidFill>
                            <a:srgbClr val="000000"/>
                          </a:solidFill>
                          <a:latin typeface="Calibri"/>
                        </a:rPr>
                        <a:t>. (6 </a:t>
                      </a:r>
                      <a:r>
                        <a:rPr lang="pt-BR" sz="1500" b="1" i="0" u="none" strike="noStrike" dirty="0" err="1">
                          <a:solidFill>
                            <a:srgbClr val="000000"/>
                          </a:solidFill>
                          <a:latin typeface="Calibri"/>
                        </a:rPr>
                        <a:t>lags</a:t>
                      </a:r>
                      <a:r>
                        <a:rPr lang="pt-BR" sz="1500" b="1" i="0" u="none" strike="noStrike" dirty="0">
                          <a:solidFill>
                            <a:srgbClr val="000000"/>
                          </a:solidFill>
                          <a:latin typeface="Calibri"/>
                        </a:rPr>
                        <a:t>)</a:t>
                      </a:r>
                    </a:p>
                  </a:txBody>
                  <a:tcPr marL="7309" marR="7309" marT="730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pt-BR" sz="1300" b="0" i="0" u="none" strike="noStrike">
                          <a:solidFill>
                            <a:srgbClr val="000000"/>
                          </a:solidFill>
                          <a:latin typeface="Calibri"/>
                        </a:rPr>
                        <a:t>4,84</a:t>
                      </a:r>
                    </a:p>
                  </a:txBody>
                  <a:tcPr marL="7309" marR="7309" marT="730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pt-BR" sz="1300" b="0" i="0" u="none" strike="noStrike" dirty="0">
                          <a:solidFill>
                            <a:srgbClr val="000000"/>
                          </a:solidFill>
                          <a:latin typeface="Calibri"/>
                        </a:rPr>
                        <a:t>6,7</a:t>
                      </a:r>
                    </a:p>
                  </a:txBody>
                  <a:tcPr marL="7309" marR="7309" marT="730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42080" name="AutoShape 145"/>
          <p:cNvSpPr>
            <a:spLocks noChangeArrowheads="1"/>
          </p:cNvSpPr>
          <p:nvPr/>
        </p:nvSpPr>
        <p:spPr bwMode="auto">
          <a:xfrm>
            <a:off x="4497388" y="4286250"/>
            <a:ext cx="288925" cy="214313"/>
          </a:xfrm>
          <a:prstGeom prst="rightArrow">
            <a:avLst>
              <a:gd name="adj1" fmla="val 50000"/>
              <a:gd name="adj2" fmla="val 33704"/>
            </a:avLst>
          </a:prstGeom>
          <a:solidFill>
            <a:srgbClr val="FF3300"/>
          </a:solidFill>
          <a:ln w="9525">
            <a:solidFill>
              <a:srgbClr val="FF3300"/>
            </a:solidFill>
            <a:miter lim="800000"/>
            <a:headEnd/>
            <a:tailEnd/>
          </a:ln>
        </p:spPr>
        <p:txBody>
          <a:bodyPr wrap="none" anchor="ctr"/>
          <a:lstStyle/>
          <a:p>
            <a:pPr defTabSz="912813"/>
            <a:endParaRPr lang="en-US"/>
          </a:p>
        </p:txBody>
      </p:sp>
      <p:sp>
        <p:nvSpPr>
          <p:cNvPr id="42081" name="AutoShape 145"/>
          <p:cNvSpPr>
            <a:spLocks noChangeArrowheads="1"/>
          </p:cNvSpPr>
          <p:nvPr/>
        </p:nvSpPr>
        <p:spPr bwMode="auto">
          <a:xfrm>
            <a:off x="5854700" y="4286250"/>
            <a:ext cx="288925" cy="214313"/>
          </a:xfrm>
          <a:prstGeom prst="rightArrow">
            <a:avLst>
              <a:gd name="adj1" fmla="val 50000"/>
              <a:gd name="adj2" fmla="val 33704"/>
            </a:avLst>
          </a:prstGeom>
          <a:solidFill>
            <a:srgbClr val="FF3300"/>
          </a:solidFill>
          <a:ln w="9525">
            <a:solidFill>
              <a:srgbClr val="FF3300"/>
            </a:solidFill>
            <a:miter lim="800000"/>
            <a:headEnd/>
            <a:tailEnd/>
          </a:ln>
        </p:spPr>
        <p:txBody>
          <a:bodyPr wrap="none" anchor="ctr"/>
          <a:lstStyle/>
          <a:p>
            <a:pPr defTabSz="912813"/>
            <a:endParaRPr lang="en-US"/>
          </a:p>
        </p:txBody>
      </p:sp>
      <p:sp>
        <p:nvSpPr>
          <p:cNvPr id="42082" name="AutoShape 145"/>
          <p:cNvSpPr>
            <a:spLocks noChangeArrowheads="1"/>
          </p:cNvSpPr>
          <p:nvPr/>
        </p:nvSpPr>
        <p:spPr bwMode="auto">
          <a:xfrm>
            <a:off x="5857875" y="4786313"/>
            <a:ext cx="288925" cy="214312"/>
          </a:xfrm>
          <a:prstGeom prst="rightArrow">
            <a:avLst>
              <a:gd name="adj1" fmla="val 50000"/>
              <a:gd name="adj2" fmla="val 33704"/>
            </a:avLst>
          </a:prstGeom>
          <a:solidFill>
            <a:srgbClr val="FF3300"/>
          </a:solidFill>
          <a:ln w="9525">
            <a:solidFill>
              <a:srgbClr val="FF3300"/>
            </a:solidFill>
            <a:miter lim="800000"/>
            <a:headEnd/>
            <a:tailEnd/>
          </a:ln>
        </p:spPr>
        <p:txBody>
          <a:bodyPr wrap="none" anchor="ctr"/>
          <a:lstStyle/>
          <a:p>
            <a:pPr defTabSz="912813"/>
            <a:endParaRPr lang="en-US"/>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pPr defTabSz="912813" eaLnBrk="1" hangingPunct="1"/>
            <a:r>
              <a:rPr lang="pt-BR" sz="4000" smtClean="0"/>
              <a:t>4. </a:t>
            </a:r>
            <a:r>
              <a:rPr lang="en-US" sz="4000" smtClean="0"/>
              <a:t>Repercussions of the Sterilized Interventions in Exchange-Rate Markets</a:t>
            </a:r>
          </a:p>
        </p:txBody>
      </p:sp>
      <p:sp>
        <p:nvSpPr>
          <p:cNvPr id="353283" name="Rectangle 3"/>
          <p:cNvSpPr>
            <a:spLocks noGrp="1" noChangeArrowheads="1"/>
          </p:cNvSpPr>
          <p:nvPr>
            <p:ph type="body" idx="1"/>
          </p:nvPr>
        </p:nvSpPr>
        <p:spPr>
          <a:xfrm>
            <a:off x="250825" y="1484313"/>
            <a:ext cx="8893175" cy="5373687"/>
          </a:xfrm>
        </p:spPr>
        <p:txBody>
          <a:bodyPr/>
          <a:lstStyle/>
          <a:p>
            <a:pPr marL="531813" indent="-531813" defTabSz="912813" eaLnBrk="1" hangingPunct="1">
              <a:lnSpc>
                <a:spcPct val="90000"/>
              </a:lnSpc>
              <a:buFont typeface="Wingdings" pitchFamily="2" charset="2"/>
              <a:buNone/>
            </a:pPr>
            <a:r>
              <a:rPr lang="en-US" sz="2200" smtClean="0"/>
              <a:t>Let us examine the mechanics of a sterilized spot dollar purchase by the Central Bank:</a:t>
            </a:r>
          </a:p>
          <a:p>
            <a:pPr marL="531813" indent="-531813" defTabSz="912813" eaLnBrk="1" hangingPunct="1">
              <a:lnSpc>
                <a:spcPct val="90000"/>
              </a:lnSpc>
              <a:buFont typeface="Wingdings" pitchFamily="2" charset="2"/>
              <a:buAutoNum type="arabicParenR"/>
            </a:pPr>
            <a:r>
              <a:rPr lang="en-US" sz="2000" smtClean="0"/>
              <a:t>When the Brazilian Central Bank (BCB) buys USDs, it injects BRLs which are sterilized through the sale of treasury bonds previously held by the BCB;</a:t>
            </a:r>
          </a:p>
          <a:p>
            <a:pPr marL="531813" indent="-531813" defTabSz="912813" eaLnBrk="1" hangingPunct="1">
              <a:lnSpc>
                <a:spcPct val="90000"/>
              </a:lnSpc>
              <a:buFont typeface="Wingdings" pitchFamily="2" charset="2"/>
              <a:buAutoNum type="arabicParenR"/>
            </a:pPr>
            <a:r>
              <a:rPr lang="en-US" sz="2000" smtClean="0"/>
              <a:t>This purchase of dollars increases the spot dollar, decreasing the </a:t>
            </a:r>
            <a:r>
              <a:rPr lang="en-US" sz="2000" i="1" smtClean="0"/>
              <a:t>forward premium</a:t>
            </a:r>
            <a:r>
              <a:rPr lang="en-US" sz="2000" smtClean="0"/>
              <a:t>;</a:t>
            </a:r>
          </a:p>
          <a:p>
            <a:pPr marL="531813" indent="-531813" defTabSz="912813" eaLnBrk="1" hangingPunct="1">
              <a:lnSpc>
                <a:spcPct val="90000"/>
              </a:lnSpc>
              <a:buFont typeface="Wingdings" pitchFamily="2" charset="2"/>
              <a:buAutoNum type="arabicParenR"/>
            </a:pPr>
            <a:r>
              <a:rPr lang="en-US" sz="2000" smtClean="0"/>
              <a:t>As the domestic short-term interest rate did not change, the onshore dollar rate (cupom cambial) increases;</a:t>
            </a:r>
          </a:p>
          <a:p>
            <a:pPr marL="531813" indent="-531813" defTabSz="912813" eaLnBrk="1" hangingPunct="1">
              <a:lnSpc>
                <a:spcPct val="90000"/>
              </a:lnSpc>
              <a:buFont typeface="Wingdings" pitchFamily="2" charset="2"/>
              <a:buAutoNum type="arabicParenR"/>
            </a:pPr>
            <a:r>
              <a:rPr lang="en-US" sz="2000" smtClean="0"/>
              <a:t>With the onshore dollar rate increase, banks borrow more dollars abroad to invest them in Brazil at the higher onshore dollar rate. To do so, they sell the borrowed USD in the spot market, invest the acquired BRL in treasury bonds, and purchase USD futures to guarantee a USD return equal to the onshore dollar rate;</a:t>
            </a:r>
          </a:p>
          <a:p>
            <a:pPr marL="531813" indent="-531813" defTabSz="912813" eaLnBrk="1" hangingPunct="1">
              <a:lnSpc>
                <a:spcPct val="90000"/>
              </a:lnSpc>
              <a:buFont typeface="Wingdings" pitchFamily="2" charset="2"/>
              <a:buAutoNum type="arabicParenR"/>
            </a:pPr>
            <a:r>
              <a:rPr lang="en-US" sz="2000" smtClean="0"/>
              <a:t>The final result of the BCB’s intervention is the attraction of more USD, which weakens the effect of the intervention over the exchange rate.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328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53283">
                                            <p:txEl>
                                              <p:pRg st="0" end="0"/>
                                            </p:txEl>
                                          </p:spTgt>
                                        </p:tgtEl>
                                        <p:attrNameLst>
                                          <p:attrName>ppt_c</p:attrName>
                                        </p:attrNameLst>
                                      </p:cBhvr>
                                      <p:to>
                                        <a:schemeClr val="bg2"/>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5328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53283">
                                            <p:txEl>
                                              <p:pRg st="1" end="1"/>
                                            </p:txEl>
                                          </p:spTgt>
                                        </p:tgtEl>
                                        <p:attrNameLst>
                                          <p:attrName>ppt_c</p:attrName>
                                        </p:attrNameLst>
                                      </p:cBhvr>
                                      <p:to>
                                        <a:schemeClr val="bg2"/>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53283">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353283">
                                            <p:txEl>
                                              <p:pRg st="2" end="2"/>
                                            </p:txEl>
                                          </p:spTgt>
                                        </p:tgtEl>
                                        <p:attrNameLst>
                                          <p:attrName>ppt_c</p:attrName>
                                        </p:attrNameLst>
                                      </p:cBhvr>
                                      <p:to>
                                        <a:schemeClr val="bg2"/>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53283">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353283">
                                            <p:txEl>
                                              <p:pRg st="3" end="3"/>
                                            </p:txEl>
                                          </p:spTgt>
                                        </p:tgtEl>
                                        <p:attrNameLst>
                                          <p:attrName>ppt_c</p:attrName>
                                        </p:attrNameLst>
                                      </p:cBhvr>
                                      <p:to>
                                        <a:schemeClr val="bg2"/>
                                      </p:to>
                                    </p:animClr>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53283">
                                            <p:txEl>
                                              <p:pRg st="4" end="4"/>
                                            </p:txEl>
                                          </p:spTgt>
                                        </p:tgtEl>
                                        <p:attrNameLst>
                                          <p:attrName>style.visibility</p:attrName>
                                        </p:attrNameLst>
                                      </p:cBhvr>
                                      <p:to>
                                        <p:strVal val="visible"/>
                                      </p:to>
                                    </p:set>
                                  </p:childTnLst>
                                  <p:subTnLst>
                                    <p:animClr clrSpc="rgb" dir="cw">
                                      <p:cBhvr override="childStyle">
                                        <p:cTn dur="1" fill="hold" display="0" masterRel="nextClick" afterEffect="1"/>
                                        <p:tgtEl>
                                          <p:spTgt spid="353283">
                                            <p:txEl>
                                              <p:pRg st="4" end="4"/>
                                            </p:txEl>
                                          </p:spTgt>
                                        </p:tgtEl>
                                        <p:attrNameLst>
                                          <p:attrName>ppt_c</p:attrName>
                                        </p:attrNameLst>
                                      </p:cBhvr>
                                      <p:to>
                                        <a:schemeClr val="bg2"/>
                                      </p:to>
                                    </p:animClr>
                                  </p:sub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53283">
                                            <p:txEl>
                                              <p:pRg st="5" end="5"/>
                                            </p:txEl>
                                          </p:spTgt>
                                        </p:tgtEl>
                                        <p:attrNameLst>
                                          <p:attrName>style.visibility</p:attrName>
                                        </p:attrNameLst>
                                      </p:cBhvr>
                                      <p:to>
                                        <p:strVal val="visible"/>
                                      </p:to>
                                    </p:set>
                                  </p:childTnLst>
                                  <p:subTnLst>
                                    <p:animClr clrSpc="rgb" dir="cw">
                                      <p:cBhvr override="childStyle">
                                        <p:cTn dur="1" fill="hold" display="0" masterRel="nextClick" afterEffect="1"/>
                                        <p:tgtEl>
                                          <p:spTgt spid="353283">
                                            <p:txEl>
                                              <p:pRg st="5" end="5"/>
                                            </p:txEl>
                                          </p:spTgt>
                                        </p:tgtEl>
                                        <p:attrNameLst>
                                          <p:attrName>ppt_c</p:attrName>
                                        </p:attrNameLst>
                                      </p:cBhvr>
                                      <p:to>
                                        <a:schemeClr val="bg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283" grpId="0" build="p"/>
    </p:bld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33" name="Conector reto 32"/>
          <p:cNvCxnSpPr/>
          <p:nvPr/>
        </p:nvCxnSpPr>
        <p:spPr>
          <a:xfrm>
            <a:off x="2357438" y="4759325"/>
            <a:ext cx="5675312" cy="0"/>
          </a:xfrm>
          <a:prstGeom prst="line">
            <a:avLst/>
          </a:prstGeom>
          <a:ln>
            <a:solidFill>
              <a:schemeClr val="tx1">
                <a:alpha val="66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44035" name="Grupo 15"/>
          <p:cNvGrpSpPr>
            <a:grpSpLocks/>
          </p:cNvGrpSpPr>
          <p:nvPr/>
        </p:nvGrpSpPr>
        <p:grpSpPr bwMode="auto">
          <a:xfrm>
            <a:off x="2786063" y="1406525"/>
            <a:ext cx="642937" cy="3352800"/>
            <a:chOff x="1643042" y="1142984"/>
            <a:chExt cx="642942" cy="3571900"/>
          </a:xfrm>
        </p:grpSpPr>
        <p:cxnSp>
          <p:nvCxnSpPr>
            <p:cNvPr id="5" name="Conector reto 4"/>
            <p:cNvCxnSpPr/>
            <p:nvPr/>
          </p:nvCxnSpPr>
          <p:spPr>
            <a:xfrm rot="5400000">
              <a:off x="500034" y="2928934"/>
              <a:ext cx="3571900"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8" name="Conector reto 7"/>
            <p:cNvCxnSpPr/>
            <p:nvPr/>
          </p:nvCxnSpPr>
          <p:spPr>
            <a:xfrm rot="10800000">
              <a:off x="1643042" y="1142984"/>
              <a:ext cx="642942"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0" name="Conector reto 9"/>
            <p:cNvCxnSpPr/>
            <p:nvPr/>
          </p:nvCxnSpPr>
          <p:spPr>
            <a:xfrm rot="10800000">
              <a:off x="1643042" y="4714884"/>
              <a:ext cx="642942" cy="0"/>
            </a:xfrm>
            <a:prstGeom prst="line">
              <a:avLst/>
            </a:prstGeom>
            <a:ln w="25400"/>
          </p:spPr>
          <p:style>
            <a:lnRef idx="1">
              <a:schemeClr val="accent1"/>
            </a:lnRef>
            <a:fillRef idx="0">
              <a:schemeClr val="accent1"/>
            </a:fillRef>
            <a:effectRef idx="0">
              <a:schemeClr val="accent1"/>
            </a:effectRef>
            <a:fontRef idx="minor">
              <a:schemeClr val="tx1"/>
            </a:fontRef>
          </p:style>
        </p:cxnSp>
      </p:grpSp>
      <p:sp>
        <p:nvSpPr>
          <p:cNvPr id="44036" name="CaixaDeTexto 10"/>
          <p:cNvSpPr txBox="1">
            <a:spLocks noChangeArrowheads="1"/>
          </p:cNvSpPr>
          <p:nvPr/>
        </p:nvSpPr>
        <p:spPr bwMode="auto">
          <a:xfrm>
            <a:off x="2357438" y="1071563"/>
            <a:ext cx="327025" cy="606425"/>
          </a:xfrm>
          <a:prstGeom prst="rect">
            <a:avLst/>
          </a:prstGeom>
          <a:noFill/>
          <a:ln w="9525">
            <a:noFill/>
            <a:miter lim="800000"/>
            <a:headEnd/>
            <a:tailEnd/>
          </a:ln>
        </p:spPr>
        <p:txBody>
          <a:bodyPr wrap="none">
            <a:spAutoFit/>
          </a:bodyPr>
          <a:lstStyle/>
          <a:p>
            <a:r>
              <a:rPr lang="pt-BR" sz="3600">
                <a:solidFill>
                  <a:schemeClr val="tx2"/>
                </a:solidFill>
                <a:latin typeface="Blackadder ITC" pitchFamily="82" charset="0"/>
              </a:rPr>
              <a:t>f</a:t>
            </a:r>
          </a:p>
        </p:txBody>
      </p:sp>
      <p:sp>
        <p:nvSpPr>
          <p:cNvPr id="44037" name="CaixaDeTexto 12"/>
          <p:cNvSpPr txBox="1">
            <a:spLocks noChangeArrowheads="1"/>
          </p:cNvSpPr>
          <p:nvPr/>
        </p:nvSpPr>
        <p:spPr bwMode="auto">
          <a:xfrm>
            <a:off x="2000250" y="4491038"/>
            <a:ext cx="514350" cy="646112"/>
          </a:xfrm>
          <a:prstGeom prst="rect">
            <a:avLst/>
          </a:prstGeom>
          <a:noFill/>
          <a:ln w="9525">
            <a:noFill/>
            <a:miter lim="800000"/>
            <a:headEnd/>
            <a:tailEnd/>
          </a:ln>
        </p:spPr>
        <p:txBody>
          <a:bodyPr wrap="none">
            <a:spAutoFit/>
          </a:bodyPr>
          <a:lstStyle/>
          <a:p>
            <a:r>
              <a:rPr lang="pt-BR" sz="3600" i="1">
                <a:solidFill>
                  <a:schemeClr val="tx2"/>
                </a:solidFill>
                <a:latin typeface="cmti12" pitchFamily="34" charset="0"/>
              </a:rPr>
              <a:t>s</a:t>
            </a:r>
            <a:r>
              <a:rPr lang="pt-BR" sz="1400" i="1">
                <a:solidFill>
                  <a:schemeClr val="tx2"/>
                </a:solidFill>
                <a:latin typeface="cmti12" pitchFamily="34" charset="0"/>
              </a:rPr>
              <a:t>0</a:t>
            </a:r>
            <a:endParaRPr lang="pt-BR" sz="3600" i="1">
              <a:solidFill>
                <a:schemeClr val="tx2"/>
              </a:solidFill>
              <a:latin typeface="cmti12" pitchFamily="34" charset="0"/>
            </a:endParaRPr>
          </a:p>
        </p:txBody>
      </p:sp>
      <p:sp>
        <p:nvSpPr>
          <p:cNvPr id="44038" name="CaixaDeTexto 13"/>
          <p:cNvSpPr txBox="1">
            <a:spLocks noChangeArrowheads="1"/>
          </p:cNvSpPr>
          <p:nvPr/>
        </p:nvSpPr>
        <p:spPr bwMode="auto">
          <a:xfrm>
            <a:off x="2000250" y="5294313"/>
            <a:ext cx="412750" cy="608012"/>
          </a:xfrm>
          <a:prstGeom prst="rect">
            <a:avLst/>
          </a:prstGeom>
          <a:noFill/>
          <a:ln w="9525">
            <a:noFill/>
            <a:miter lim="800000"/>
            <a:headEnd/>
            <a:tailEnd/>
          </a:ln>
        </p:spPr>
        <p:txBody>
          <a:bodyPr wrap="none">
            <a:spAutoFit/>
          </a:bodyPr>
          <a:lstStyle/>
          <a:p>
            <a:r>
              <a:rPr lang="pt-BR" sz="3600">
                <a:solidFill>
                  <a:schemeClr val="tx2"/>
                </a:solidFill>
                <a:latin typeface="Blackadder ITC" pitchFamily="82" charset="0"/>
              </a:rPr>
              <a:t>i</a:t>
            </a:r>
            <a:r>
              <a:rPr lang="pt-BR" sz="2400">
                <a:solidFill>
                  <a:schemeClr val="tx2"/>
                </a:solidFill>
                <a:latin typeface="Blackadder ITC" pitchFamily="82" charset="0"/>
              </a:rPr>
              <a:t>*</a:t>
            </a:r>
            <a:endParaRPr lang="pt-BR" sz="3600">
              <a:solidFill>
                <a:schemeClr val="tx2"/>
              </a:solidFill>
              <a:latin typeface="Blackadder ITC" pitchFamily="82" charset="0"/>
            </a:endParaRPr>
          </a:p>
        </p:txBody>
      </p:sp>
      <p:sp>
        <p:nvSpPr>
          <p:cNvPr id="15" name="Chave esquerda 14"/>
          <p:cNvSpPr/>
          <p:nvPr/>
        </p:nvSpPr>
        <p:spPr>
          <a:xfrm>
            <a:off x="2428875" y="4759325"/>
            <a:ext cx="285750" cy="1743075"/>
          </a:xfrm>
          <a:prstGeom prst="leftBrace">
            <a:avLst/>
          </a:prstGeom>
          <a:ln w="25400"/>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pt-BR"/>
          </a:p>
        </p:txBody>
      </p:sp>
      <p:grpSp>
        <p:nvGrpSpPr>
          <p:cNvPr id="3" name="Grupo 16"/>
          <p:cNvGrpSpPr>
            <a:grpSpLocks/>
          </p:cNvGrpSpPr>
          <p:nvPr/>
        </p:nvGrpSpPr>
        <p:grpSpPr bwMode="auto">
          <a:xfrm>
            <a:off x="6572250" y="1406525"/>
            <a:ext cx="642938" cy="2749550"/>
            <a:chOff x="1643042" y="1142984"/>
            <a:chExt cx="642942" cy="3571900"/>
          </a:xfrm>
        </p:grpSpPr>
        <p:cxnSp>
          <p:nvCxnSpPr>
            <p:cNvPr id="18" name="Conector reto 17"/>
            <p:cNvCxnSpPr/>
            <p:nvPr/>
          </p:nvCxnSpPr>
          <p:spPr>
            <a:xfrm rot="5400000">
              <a:off x="500034" y="2928934"/>
              <a:ext cx="3571900"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Conector reto 18"/>
            <p:cNvCxnSpPr/>
            <p:nvPr/>
          </p:nvCxnSpPr>
          <p:spPr>
            <a:xfrm rot="10800000">
              <a:off x="1643042" y="1142984"/>
              <a:ext cx="642942"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Conector reto 19"/>
            <p:cNvCxnSpPr/>
            <p:nvPr/>
          </p:nvCxnSpPr>
          <p:spPr>
            <a:xfrm rot="10800000">
              <a:off x="1643042" y="4714884"/>
              <a:ext cx="642942"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21" name="CaixaDeTexto 20"/>
          <p:cNvSpPr txBox="1">
            <a:spLocks noChangeArrowheads="1"/>
          </p:cNvSpPr>
          <p:nvPr/>
        </p:nvSpPr>
        <p:spPr bwMode="auto">
          <a:xfrm>
            <a:off x="6143625" y="1071563"/>
            <a:ext cx="327025" cy="606425"/>
          </a:xfrm>
          <a:prstGeom prst="rect">
            <a:avLst/>
          </a:prstGeom>
          <a:noFill/>
          <a:ln w="9525">
            <a:noFill/>
            <a:miter lim="800000"/>
            <a:headEnd/>
            <a:tailEnd/>
          </a:ln>
        </p:spPr>
        <p:txBody>
          <a:bodyPr wrap="none">
            <a:spAutoFit/>
          </a:bodyPr>
          <a:lstStyle/>
          <a:p>
            <a:r>
              <a:rPr lang="pt-BR" sz="3600">
                <a:solidFill>
                  <a:srgbClr val="FF0000"/>
                </a:solidFill>
                <a:latin typeface="Blackadder ITC" pitchFamily="82" charset="0"/>
              </a:rPr>
              <a:t>f</a:t>
            </a:r>
          </a:p>
        </p:txBody>
      </p:sp>
      <p:sp>
        <p:nvSpPr>
          <p:cNvPr id="22" name="CaixaDeTexto 21"/>
          <p:cNvSpPr txBox="1">
            <a:spLocks noChangeArrowheads="1"/>
          </p:cNvSpPr>
          <p:nvPr/>
        </p:nvSpPr>
        <p:spPr bwMode="auto">
          <a:xfrm>
            <a:off x="5929313" y="3819525"/>
            <a:ext cx="514350" cy="646113"/>
          </a:xfrm>
          <a:prstGeom prst="rect">
            <a:avLst/>
          </a:prstGeom>
          <a:noFill/>
          <a:ln w="9525">
            <a:noFill/>
            <a:miter lim="800000"/>
            <a:headEnd/>
            <a:tailEnd/>
          </a:ln>
        </p:spPr>
        <p:txBody>
          <a:bodyPr wrap="none">
            <a:spAutoFit/>
          </a:bodyPr>
          <a:lstStyle/>
          <a:p>
            <a:r>
              <a:rPr lang="pt-BR" sz="3600" i="1">
                <a:solidFill>
                  <a:srgbClr val="FF0000"/>
                </a:solidFill>
                <a:latin typeface="cmti12" pitchFamily="34" charset="0"/>
              </a:rPr>
              <a:t>s</a:t>
            </a:r>
            <a:r>
              <a:rPr lang="pt-BR" sz="1400" i="1">
                <a:solidFill>
                  <a:srgbClr val="FF0000"/>
                </a:solidFill>
                <a:latin typeface="cmti12" pitchFamily="34" charset="0"/>
              </a:rPr>
              <a:t>1</a:t>
            </a:r>
            <a:endParaRPr lang="pt-BR" sz="3600" i="1">
              <a:solidFill>
                <a:srgbClr val="FF0000"/>
              </a:solidFill>
              <a:latin typeface="cmti12" pitchFamily="34" charset="0"/>
            </a:endParaRPr>
          </a:p>
        </p:txBody>
      </p:sp>
      <p:sp>
        <p:nvSpPr>
          <p:cNvPr id="23" name="Chave esquerda 22"/>
          <p:cNvSpPr/>
          <p:nvPr/>
        </p:nvSpPr>
        <p:spPr>
          <a:xfrm>
            <a:off x="6215063" y="4156075"/>
            <a:ext cx="285750" cy="2346325"/>
          </a:xfrm>
          <a:prstGeom prst="leftBrace">
            <a:avLst/>
          </a:prstGeom>
          <a:noFill/>
          <a:ln w="2540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pt-BR"/>
          </a:p>
        </p:txBody>
      </p:sp>
      <p:sp>
        <p:nvSpPr>
          <p:cNvPr id="25" name="Chave direita 24"/>
          <p:cNvSpPr/>
          <p:nvPr/>
        </p:nvSpPr>
        <p:spPr>
          <a:xfrm>
            <a:off x="3857625" y="1406525"/>
            <a:ext cx="357188" cy="3352800"/>
          </a:xfrm>
          <a:prstGeom prst="rightBrace">
            <a:avLst/>
          </a:prstGeom>
          <a:ln w="25400"/>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pt-BR"/>
          </a:p>
        </p:txBody>
      </p:sp>
      <p:sp>
        <p:nvSpPr>
          <p:cNvPr id="26" name="CaixaDeTexto 25"/>
          <p:cNvSpPr txBox="1">
            <a:spLocks noChangeArrowheads="1"/>
          </p:cNvSpPr>
          <p:nvPr/>
        </p:nvSpPr>
        <p:spPr bwMode="auto">
          <a:xfrm>
            <a:off x="4214813" y="2546350"/>
            <a:ext cx="1397000" cy="779463"/>
          </a:xfrm>
          <a:prstGeom prst="rect">
            <a:avLst/>
          </a:prstGeom>
          <a:noFill/>
          <a:ln w="9525">
            <a:noFill/>
            <a:miter lim="800000"/>
            <a:headEnd/>
            <a:tailEnd/>
          </a:ln>
        </p:spPr>
        <p:txBody>
          <a:bodyPr wrap="none">
            <a:spAutoFit/>
          </a:bodyPr>
          <a:lstStyle/>
          <a:p>
            <a:r>
              <a:rPr lang="pt-BR" sz="2400">
                <a:solidFill>
                  <a:schemeClr val="tx2"/>
                </a:solidFill>
                <a:latin typeface="cmti12" pitchFamily="34" charset="0"/>
              </a:rPr>
              <a:t>Forward</a:t>
            </a:r>
            <a:r>
              <a:rPr lang="pt-BR" sz="2400">
                <a:solidFill>
                  <a:schemeClr val="tx2"/>
                </a:solidFill>
              </a:rPr>
              <a:t> </a:t>
            </a:r>
          </a:p>
          <a:p>
            <a:r>
              <a:rPr lang="pt-BR" sz="2400">
                <a:solidFill>
                  <a:schemeClr val="tx2"/>
                </a:solidFill>
                <a:latin typeface="cmti12" pitchFamily="34" charset="0"/>
              </a:rPr>
              <a:t>Premium</a:t>
            </a:r>
          </a:p>
        </p:txBody>
      </p:sp>
      <p:sp>
        <p:nvSpPr>
          <p:cNvPr id="27" name="Chave direita 26"/>
          <p:cNvSpPr/>
          <p:nvPr/>
        </p:nvSpPr>
        <p:spPr>
          <a:xfrm>
            <a:off x="3571875" y="4759325"/>
            <a:ext cx="285750" cy="1743075"/>
          </a:xfrm>
          <a:prstGeom prst="rightBrace">
            <a:avLst/>
          </a:prstGeom>
          <a:ln w="25400"/>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pt-BR"/>
          </a:p>
        </p:txBody>
      </p:sp>
      <p:sp>
        <p:nvSpPr>
          <p:cNvPr id="28" name="CaixaDeTexto 27"/>
          <p:cNvSpPr txBox="1">
            <a:spLocks noChangeArrowheads="1"/>
          </p:cNvSpPr>
          <p:nvPr/>
        </p:nvSpPr>
        <p:spPr bwMode="auto">
          <a:xfrm>
            <a:off x="4429125" y="5160963"/>
            <a:ext cx="1258888" cy="779462"/>
          </a:xfrm>
          <a:prstGeom prst="rect">
            <a:avLst/>
          </a:prstGeom>
          <a:noFill/>
          <a:ln w="9525">
            <a:noFill/>
            <a:miter lim="800000"/>
            <a:headEnd/>
            <a:tailEnd/>
          </a:ln>
        </p:spPr>
        <p:txBody>
          <a:bodyPr wrap="none">
            <a:spAutoFit/>
          </a:bodyPr>
          <a:lstStyle/>
          <a:p>
            <a:r>
              <a:rPr lang="pt-BR" sz="2400">
                <a:solidFill>
                  <a:schemeClr val="tx2"/>
                </a:solidFill>
                <a:latin typeface="cmti12" pitchFamily="34" charset="0"/>
              </a:rPr>
              <a:t>Cupom</a:t>
            </a:r>
          </a:p>
          <a:p>
            <a:r>
              <a:rPr lang="pt-BR" sz="2400">
                <a:solidFill>
                  <a:schemeClr val="tx2"/>
                </a:solidFill>
                <a:latin typeface="cmti12" pitchFamily="34" charset="0"/>
              </a:rPr>
              <a:t>Cambial</a:t>
            </a:r>
          </a:p>
        </p:txBody>
      </p:sp>
      <p:sp>
        <p:nvSpPr>
          <p:cNvPr id="29" name="Chave esquerda 28"/>
          <p:cNvSpPr/>
          <p:nvPr/>
        </p:nvSpPr>
        <p:spPr>
          <a:xfrm>
            <a:off x="1571625" y="1406525"/>
            <a:ext cx="371475" cy="5108575"/>
          </a:xfrm>
          <a:prstGeom prst="leftBrace">
            <a:avLst/>
          </a:prstGeom>
          <a:ln w="25400"/>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pt-BR"/>
          </a:p>
        </p:txBody>
      </p:sp>
      <p:sp>
        <p:nvSpPr>
          <p:cNvPr id="44049" name="CaixaDeTexto 29"/>
          <p:cNvSpPr txBox="1">
            <a:spLocks noChangeArrowheads="1"/>
          </p:cNvSpPr>
          <p:nvPr/>
        </p:nvSpPr>
        <p:spPr bwMode="auto">
          <a:xfrm>
            <a:off x="1143000" y="3619500"/>
            <a:ext cx="319088" cy="722313"/>
          </a:xfrm>
          <a:prstGeom prst="rect">
            <a:avLst/>
          </a:prstGeom>
          <a:noFill/>
          <a:ln w="9525">
            <a:noFill/>
            <a:miter lim="800000"/>
            <a:headEnd/>
            <a:tailEnd/>
          </a:ln>
        </p:spPr>
        <p:txBody>
          <a:bodyPr wrap="none">
            <a:spAutoFit/>
          </a:bodyPr>
          <a:lstStyle/>
          <a:p>
            <a:r>
              <a:rPr lang="pt-BR" sz="4400">
                <a:solidFill>
                  <a:schemeClr val="tx2"/>
                </a:solidFill>
                <a:latin typeface="Blackadder ITC" pitchFamily="82" charset="0"/>
              </a:rPr>
              <a:t>i</a:t>
            </a:r>
            <a:endParaRPr lang="pt-BR" sz="3600">
              <a:solidFill>
                <a:schemeClr val="tx2"/>
              </a:solidFill>
              <a:latin typeface="Blackadder ITC" pitchFamily="82" charset="0"/>
            </a:endParaRPr>
          </a:p>
        </p:txBody>
      </p:sp>
      <p:cxnSp>
        <p:nvCxnSpPr>
          <p:cNvPr id="39" name="Conector de seta reta 38"/>
          <p:cNvCxnSpPr>
            <a:stCxn id="28" idx="1"/>
          </p:cNvCxnSpPr>
          <p:nvPr/>
        </p:nvCxnSpPr>
        <p:spPr>
          <a:xfrm rot="10800000" flipV="1">
            <a:off x="3929063" y="5551488"/>
            <a:ext cx="500062" cy="7937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1" name="Conector de seta reta 40"/>
          <p:cNvCxnSpPr/>
          <p:nvPr/>
        </p:nvCxnSpPr>
        <p:spPr>
          <a:xfrm flipV="1">
            <a:off x="5643563" y="5362575"/>
            <a:ext cx="428625" cy="13335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3" name="Seta para cima 42"/>
          <p:cNvSpPr/>
          <p:nvPr/>
        </p:nvSpPr>
        <p:spPr>
          <a:xfrm>
            <a:off x="5715000" y="4289425"/>
            <a:ext cx="285750" cy="401638"/>
          </a:xfrm>
          <a:prstGeom prst="upArrow">
            <a:avLst/>
          </a:prstGeom>
          <a:solidFill>
            <a:srgbClr val="FF0000">
              <a:alpha val="83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t-BR"/>
          </a:p>
        </p:txBody>
      </p:sp>
      <p:sp>
        <p:nvSpPr>
          <p:cNvPr id="44" name="Chave esquerda 43"/>
          <p:cNvSpPr/>
          <p:nvPr/>
        </p:nvSpPr>
        <p:spPr>
          <a:xfrm>
            <a:off x="5572125" y="1406525"/>
            <a:ext cx="285750" cy="2749550"/>
          </a:xfrm>
          <a:prstGeom prst="leftBrace">
            <a:avLst/>
          </a:prstGeom>
          <a:noFill/>
          <a:ln w="2540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pt-BR"/>
          </a:p>
        </p:txBody>
      </p:sp>
      <p:sp>
        <p:nvSpPr>
          <p:cNvPr id="44054" name="CaixaDeTexto 31"/>
          <p:cNvSpPr txBox="1">
            <a:spLocks noChangeArrowheads="1"/>
          </p:cNvSpPr>
          <p:nvPr/>
        </p:nvSpPr>
        <p:spPr bwMode="auto">
          <a:xfrm>
            <a:off x="1714500" y="214313"/>
            <a:ext cx="6929438" cy="461962"/>
          </a:xfrm>
          <a:prstGeom prst="rect">
            <a:avLst/>
          </a:prstGeom>
          <a:noFill/>
          <a:ln w="9525">
            <a:noFill/>
            <a:miter lim="800000"/>
            <a:headEnd/>
            <a:tailEnd/>
          </a:ln>
        </p:spPr>
        <p:txBody>
          <a:bodyPr>
            <a:spAutoFit/>
          </a:bodyPr>
          <a:lstStyle/>
          <a:p>
            <a:r>
              <a:rPr lang="pt-BR" sz="2400">
                <a:solidFill>
                  <a:schemeClr val="tx2"/>
                </a:solidFill>
                <a:latin typeface="cmti12" pitchFamily="34" charset="0"/>
              </a:rPr>
              <a:t>Covered Interest Parity (CIP)</a:t>
            </a:r>
          </a:p>
        </p:txBody>
      </p:sp>
      <p:sp>
        <p:nvSpPr>
          <p:cNvPr id="44055" name="CaixaDeTexto 33"/>
          <p:cNvSpPr txBox="1">
            <a:spLocks noChangeArrowheads="1"/>
          </p:cNvSpPr>
          <p:nvPr/>
        </p:nvSpPr>
        <p:spPr bwMode="auto">
          <a:xfrm>
            <a:off x="3214688" y="642938"/>
            <a:ext cx="2500312" cy="954087"/>
          </a:xfrm>
          <a:prstGeom prst="rect">
            <a:avLst/>
          </a:prstGeom>
          <a:noFill/>
          <a:ln w="9525">
            <a:noFill/>
            <a:miter lim="800000"/>
            <a:headEnd/>
            <a:tailEnd/>
          </a:ln>
        </p:spPr>
        <p:txBody>
          <a:bodyPr>
            <a:spAutoFit/>
          </a:bodyPr>
          <a:lstStyle/>
          <a:p>
            <a:pPr algn="ctr"/>
            <a:r>
              <a:rPr lang="pt-BR" sz="2800" i="1">
                <a:solidFill>
                  <a:schemeClr val="tx2"/>
                </a:solidFill>
                <a:latin typeface="cmti12" pitchFamily="34" charset="0"/>
              </a:rPr>
              <a:t>f</a:t>
            </a:r>
            <a:r>
              <a:rPr lang="pt-BR" sz="2800">
                <a:solidFill>
                  <a:schemeClr val="tx2"/>
                </a:solidFill>
                <a:latin typeface="cmti12" pitchFamily="34" charset="0"/>
              </a:rPr>
              <a:t> – </a:t>
            </a:r>
            <a:r>
              <a:rPr lang="pt-BR" sz="2800" i="1">
                <a:solidFill>
                  <a:schemeClr val="tx2"/>
                </a:solidFill>
                <a:latin typeface="cmti12" pitchFamily="34" charset="0"/>
              </a:rPr>
              <a:t>s</a:t>
            </a:r>
            <a:r>
              <a:rPr lang="pt-BR" sz="2800">
                <a:solidFill>
                  <a:schemeClr val="tx2"/>
                </a:solidFill>
                <a:latin typeface="cmti12" pitchFamily="34" charset="0"/>
              </a:rPr>
              <a:t> = </a:t>
            </a:r>
            <a:r>
              <a:rPr lang="pt-BR" sz="2800" i="1">
                <a:solidFill>
                  <a:schemeClr val="tx2"/>
                </a:solidFill>
                <a:latin typeface="cmti12" pitchFamily="34" charset="0"/>
              </a:rPr>
              <a:t>i </a:t>
            </a:r>
            <a:r>
              <a:rPr lang="pt-BR" sz="2800">
                <a:solidFill>
                  <a:schemeClr val="tx2"/>
                </a:solidFill>
                <a:latin typeface="cmti12" pitchFamily="34" charset="0"/>
              </a:rPr>
              <a:t>– </a:t>
            </a:r>
            <a:r>
              <a:rPr lang="pt-BR" sz="2800" i="1">
                <a:solidFill>
                  <a:schemeClr val="tx2"/>
                </a:solidFill>
                <a:latin typeface="cmti12" pitchFamily="34" charset="0"/>
              </a:rPr>
              <a:t>i*</a:t>
            </a:r>
          </a:p>
          <a:p>
            <a:pPr algn="ctr"/>
            <a:endParaRPr lang="pt-BR" sz="2800">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dissolve">
                                      <p:cBhvr>
                                        <p:cTn id="7" dur="2000"/>
                                        <p:tgtEl>
                                          <p:spTgt spid="44"/>
                                        </p:tgtEl>
                                      </p:cBhvr>
                                    </p:animEffect>
                                  </p:childTnLst>
                                </p:cTn>
                              </p:par>
                              <p:par>
                                <p:cTn id="8" presetID="9"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dissolve">
                                      <p:cBhvr>
                                        <p:cTn id="10" dur="2000"/>
                                        <p:tgtEl>
                                          <p:spTgt spid="3"/>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dissolve">
                                      <p:cBhvr>
                                        <p:cTn id="13" dur="2000"/>
                                        <p:tgtEl>
                                          <p:spTgt spid="21"/>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dissolve">
                                      <p:cBhvr>
                                        <p:cTn id="16" dur="2000"/>
                                        <p:tgtEl>
                                          <p:spTgt spid="22"/>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dissolve">
                                      <p:cBhvr>
                                        <p:cTn id="19" dur="2000"/>
                                        <p:tgtEl>
                                          <p:spTgt spid="23"/>
                                        </p:tgtEl>
                                      </p:cBhvr>
                                    </p:animEffect>
                                  </p:childTnLst>
                                </p:cTn>
                              </p:par>
                              <p:par>
                                <p:cTn id="20" presetID="9" presetClass="entr" presetSubtype="0" fill="hold" nodeType="with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dissolve">
                                      <p:cBhvr>
                                        <p:cTn id="22" dur="2000"/>
                                        <p:tgtEl>
                                          <p:spTgt spid="33"/>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43"/>
                                        </p:tgtEl>
                                        <p:attrNameLst>
                                          <p:attrName>style.visibility</p:attrName>
                                        </p:attrNameLst>
                                      </p:cBhvr>
                                      <p:to>
                                        <p:strVal val="visible"/>
                                      </p:to>
                                    </p:set>
                                    <p:animEffect transition="in" filter="dissolve">
                                      <p:cBhvr>
                                        <p:cTn id="25" dur="2000"/>
                                        <p:tgtEl>
                                          <p:spTgt spid="43"/>
                                        </p:tgtEl>
                                      </p:cBhvr>
                                    </p:animEffect>
                                  </p:childTnLst>
                                </p:cTn>
                              </p:par>
                              <p:par>
                                <p:cTn id="26" presetID="9" presetClass="entr" presetSubtype="0" fill="hold" nodeType="withEffect">
                                  <p:stCondLst>
                                    <p:cond delay="0"/>
                                  </p:stCondLst>
                                  <p:childTnLst>
                                    <p:set>
                                      <p:cBhvr>
                                        <p:cTn id="27" dur="1" fill="hold">
                                          <p:stCondLst>
                                            <p:cond delay="0"/>
                                          </p:stCondLst>
                                        </p:cTn>
                                        <p:tgtEl>
                                          <p:spTgt spid="41"/>
                                        </p:tgtEl>
                                        <p:attrNameLst>
                                          <p:attrName>style.visibility</p:attrName>
                                        </p:attrNameLst>
                                      </p:cBhvr>
                                      <p:to>
                                        <p:strVal val="visible"/>
                                      </p:to>
                                    </p:set>
                                    <p:animEffect transition="in" filter="dissolve">
                                      <p:cBhvr>
                                        <p:cTn id="28" dur="2000"/>
                                        <p:tgtEl>
                                          <p:spTgt spid="41"/>
                                        </p:tgtEl>
                                      </p:cBhvr>
                                    </p:animEffect>
                                  </p:childTnLst>
                                </p:cTn>
                              </p:par>
                              <p:par>
                                <p:cTn id="29" presetID="3" presetClass="emph" presetSubtype="2" fill="hold" grpId="0" nodeType="withEffect">
                                  <p:stCondLst>
                                    <p:cond delay="0"/>
                                  </p:stCondLst>
                                  <p:childTnLst>
                                    <p:animClr clrSpc="rgb" dir="cw">
                                      <p:cBhvr override="childStyle">
                                        <p:cTn id="30" dur="1000" fill="hold"/>
                                        <p:tgtEl>
                                          <p:spTgt spid="26"/>
                                        </p:tgtEl>
                                        <p:attrNameLst>
                                          <p:attrName>style.color</p:attrName>
                                        </p:attrNameLst>
                                      </p:cBhvr>
                                      <p:to>
                                        <a:srgbClr val="FF0000"/>
                                      </p:to>
                                    </p:animClr>
                                  </p:childTnLst>
                                </p:cTn>
                              </p:par>
                              <p:par>
                                <p:cTn id="31" presetID="3" presetClass="emph" presetSubtype="2" fill="hold" grpId="0" nodeType="withEffect">
                                  <p:stCondLst>
                                    <p:cond delay="0"/>
                                  </p:stCondLst>
                                  <p:childTnLst>
                                    <p:animClr clrSpc="rgb" dir="cw">
                                      <p:cBhvr override="childStyle">
                                        <p:cTn id="32" dur="1000" fill="hold"/>
                                        <p:tgtEl>
                                          <p:spTgt spid="28"/>
                                        </p:tgtEl>
                                        <p:attrNameLst>
                                          <p:attrName>style.color</p:attrName>
                                        </p:attrNameLst>
                                      </p:cBhvr>
                                      <p:to>
                                        <a:srgbClr val="FF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P spid="23" grpId="0" animBg="1"/>
      <p:bldP spid="26" grpId="0"/>
      <p:bldP spid="28" grpId="0"/>
      <p:bldP spid="43" grpId="0" animBg="1"/>
      <p:bldP spid="44" grpId="0" animBg="1"/>
    </p:bld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5058" name="CaixaDeTexto 2"/>
          <p:cNvSpPr txBox="1">
            <a:spLocks noChangeArrowheads="1"/>
          </p:cNvSpPr>
          <p:nvPr/>
        </p:nvSpPr>
        <p:spPr bwMode="auto">
          <a:xfrm>
            <a:off x="1285875" y="285750"/>
            <a:ext cx="6786563" cy="646113"/>
          </a:xfrm>
          <a:prstGeom prst="rect">
            <a:avLst/>
          </a:prstGeom>
          <a:solidFill>
            <a:schemeClr val="bg1"/>
          </a:solidFill>
          <a:ln w="9525">
            <a:noFill/>
            <a:miter lim="800000"/>
            <a:headEnd/>
            <a:tailEnd/>
          </a:ln>
        </p:spPr>
        <p:txBody>
          <a:bodyPr>
            <a:spAutoFit/>
          </a:bodyPr>
          <a:lstStyle/>
          <a:p>
            <a:pPr algn="ctr" defTabSz="912813"/>
            <a:r>
              <a:rPr lang="en-US"/>
              <a:t>Spread between the onshore and offshore dollar rates and banks' short term arbitrage (3 months)</a:t>
            </a:r>
            <a:endParaRPr lang="pt-BR"/>
          </a:p>
        </p:txBody>
      </p:sp>
      <p:sp>
        <p:nvSpPr>
          <p:cNvPr id="4" name="CaixaDeTexto 3"/>
          <p:cNvSpPr txBox="1"/>
          <p:nvPr/>
        </p:nvSpPr>
        <p:spPr>
          <a:xfrm>
            <a:off x="8643966" y="2714620"/>
            <a:ext cx="338554" cy="816879"/>
          </a:xfrm>
          <a:prstGeom prst="rect">
            <a:avLst/>
          </a:prstGeom>
          <a:noFill/>
        </p:spPr>
        <p:txBody>
          <a:bodyPr vert="vert270">
            <a:spAutoFit/>
          </a:bodyPr>
          <a:lstStyle/>
          <a:p>
            <a:pPr>
              <a:defRPr/>
            </a:pPr>
            <a:r>
              <a:rPr lang="en-US" sz="1000" b="1" dirty="0">
                <a:cs typeface="+mn-cs"/>
              </a:rPr>
              <a:t>BRL/USD</a:t>
            </a:r>
            <a:endParaRPr lang="pt-BR" sz="1000" b="1" dirty="0">
              <a:cs typeface="+mn-cs"/>
            </a:endParaRPr>
          </a:p>
        </p:txBody>
      </p:sp>
      <p:sp>
        <p:nvSpPr>
          <p:cNvPr id="45060" name="AutoShape 3"/>
          <p:cNvSpPr>
            <a:spLocks noChangeAspect="1" noChangeArrowheads="1"/>
          </p:cNvSpPr>
          <p:nvPr/>
        </p:nvSpPr>
        <p:spPr bwMode="auto">
          <a:xfrm>
            <a:off x="52388" y="317500"/>
            <a:ext cx="9039225" cy="6229350"/>
          </a:xfrm>
          <a:prstGeom prst="rect">
            <a:avLst/>
          </a:prstGeom>
          <a:noFill/>
          <a:ln w="9525">
            <a:noFill/>
            <a:miter lim="800000"/>
            <a:headEnd/>
            <a:tailEnd/>
          </a:ln>
        </p:spPr>
        <p:txBody>
          <a:bodyPr/>
          <a:lstStyle/>
          <a:p>
            <a:pPr defTabSz="912813"/>
            <a:endParaRPr lang="en-US"/>
          </a:p>
        </p:txBody>
      </p:sp>
      <p:sp>
        <p:nvSpPr>
          <p:cNvPr id="45061" name="AutoShape 422"/>
          <p:cNvSpPr>
            <a:spLocks noChangeAspect="1" noChangeArrowheads="1"/>
          </p:cNvSpPr>
          <p:nvPr/>
        </p:nvSpPr>
        <p:spPr bwMode="auto">
          <a:xfrm>
            <a:off x="52388" y="317500"/>
            <a:ext cx="9039225" cy="6229350"/>
          </a:xfrm>
          <a:prstGeom prst="rect">
            <a:avLst/>
          </a:prstGeom>
          <a:noFill/>
          <a:ln w="9525">
            <a:noFill/>
            <a:miter lim="800000"/>
            <a:headEnd/>
            <a:tailEnd/>
          </a:ln>
        </p:spPr>
        <p:txBody>
          <a:bodyPr/>
          <a:lstStyle/>
          <a:p>
            <a:pPr defTabSz="912813"/>
            <a:endParaRPr lang="en-US"/>
          </a:p>
        </p:txBody>
      </p:sp>
      <p:pic>
        <p:nvPicPr>
          <p:cNvPr id="45062" name="Picture 6"/>
          <p:cNvPicPr>
            <a:picLocks noChangeAspect="1" noChangeArrowheads="1"/>
          </p:cNvPicPr>
          <p:nvPr/>
        </p:nvPicPr>
        <p:blipFill>
          <a:blip r:embed="rId3" cstate="print"/>
          <a:srcRect/>
          <a:stretch>
            <a:fillRect/>
          </a:stretch>
        </p:blipFill>
        <p:spPr bwMode="auto">
          <a:xfrm>
            <a:off x="309563" y="493713"/>
            <a:ext cx="8524875" cy="58769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6082" name="CaixaDeTexto 2"/>
          <p:cNvSpPr txBox="1">
            <a:spLocks noChangeArrowheads="1"/>
          </p:cNvSpPr>
          <p:nvPr/>
        </p:nvSpPr>
        <p:spPr bwMode="auto">
          <a:xfrm>
            <a:off x="1357313" y="285750"/>
            <a:ext cx="6786562" cy="646113"/>
          </a:xfrm>
          <a:prstGeom prst="rect">
            <a:avLst/>
          </a:prstGeom>
          <a:solidFill>
            <a:schemeClr val="bg1"/>
          </a:solidFill>
          <a:ln w="9525">
            <a:noFill/>
            <a:miter lim="800000"/>
            <a:headEnd/>
            <a:tailEnd/>
          </a:ln>
        </p:spPr>
        <p:txBody>
          <a:bodyPr>
            <a:spAutoFit/>
          </a:bodyPr>
          <a:lstStyle/>
          <a:p>
            <a:pPr algn="ctr" defTabSz="912813"/>
            <a:r>
              <a:rPr lang="en-US"/>
              <a:t>Spread between the onshore and offshore dollar rates and banks' short term arbitrage (3 months)</a:t>
            </a:r>
            <a:endParaRPr lang="pt-BR"/>
          </a:p>
        </p:txBody>
      </p:sp>
      <p:sp>
        <p:nvSpPr>
          <p:cNvPr id="4" name="CaixaDeTexto 3"/>
          <p:cNvSpPr txBox="1"/>
          <p:nvPr/>
        </p:nvSpPr>
        <p:spPr>
          <a:xfrm>
            <a:off x="8643966" y="2714620"/>
            <a:ext cx="338554" cy="816879"/>
          </a:xfrm>
          <a:prstGeom prst="rect">
            <a:avLst/>
          </a:prstGeom>
          <a:noFill/>
        </p:spPr>
        <p:txBody>
          <a:bodyPr vert="vert270">
            <a:spAutoFit/>
          </a:bodyPr>
          <a:lstStyle/>
          <a:p>
            <a:pPr>
              <a:defRPr/>
            </a:pPr>
            <a:r>
              <a:rPr lang="en-US" sz="1000" b="1" dirty="0">
                <a:cs typeface="+mn-cs"/>
              </a:rPr>
              <a:t>BRL/USD</a:t>
            </a:r>
            <a:endParaRPr lang="pt-BR" sz="1000" b="1" dirty="0">
              <a:cs typeface="+mn-cs"/>
            </a:endParaRPr>
          </a:p>
        </p:txBody>
      </p:sp>
      <p:pic>
        <p:nvPicPr>
          <p:cNvPr id="46084" name="Picture 2"/>
          <p:cNvPicPr>
            <a:picLocks noChangeAspect="1" noChangeArrowheads="1"/>
          </p:cNvPicPr>
          <p:nvPr/>
        </p:nvPicPr>
        <p:blipFill>
          <a:blip r:embed="rId3" cstate="print"/>
          <a:srcRect/>
          <a:stretch>
            <a:fillRect/>
          </a:stretch>
        </p:blipFill>
        <p:spPr bwMode="auto">
          <a:xfrm>
            <a:off x="309563" y="493713"/>
            <a:ext cx="8524875" cy="58769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3"/>
          <p:cNvPicPr>
            <a:picLocks noChangeAspect="1" noChangeArrowheads="1"/>
          </p:cNvPicPr>
          <p:nvPr/>
        </p:nvPicPr>
        <p:blipFill>
          <a:blip r:embed="rId2" cstate="print"/>
          <a:srcRect/>
          <a:stretch>
            <a:fillRect/>
          </a:stretch>
        </p:blipFill>
        <p:spPr bwMode="auto">
          <a:xfrm>
            <a:off x="-9525" y="-44450"/>
            <a:ext cx="9163050" cy="69532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170" name="Título 1"/>
          <p:cNvSpPr>
            <a:spLocks noGrp="1"/>
          </p:cNvSpPr>
          <p:nvPr>
            <p:ph type="title"/>
          </p:nvPr>
        </p:nvSpPr>
        <p:spPr/>
        <p:txBody>
          <a:bodyPr/>
          <a:lstStyle/>
          <a:p>
            <a:pPr defTabSz="912813"/>
            <a:endParaRPr lang="pt-BR" smtClean="0"/>
          </a:p>
        </p:txBody>
      </p:sp>
      <p:sp>
        <p:nvSpPr>
          <p:cNvPr id="7171" name="Espaço Reservado para Conteúdo 2"/>
          <p:cNvSpPr>
            <a:spLocks noGrp="1"/>
          </p:cNvSpPr>
          <p:nvPr>
            <p:ph idx="1"/>
          </p:nvPr>
        </p:nvSpPr>
        <p:spPr/>
        <p:txBody>
          <a:bodyPr/>
          <a:lstStyle/>
          <a:p>
            <a:pPr defTabSz="912813"/>
            <a:endParaRPr lang="pt-BR" smtClean="0"/>
          </a:p>
        </p:txBody>
      </p:sp>
      <p:pic>
        <p:nvPicPr>
          <p:cNvPr id="7172" name="Picture 6"/>
          <p:cNvPicPr>
            <a:picLocks noChangeAspect="1" noChangeArrowheads="1"/>
          </p:cNvPicPr>
          <p:nvPr/>
        </p:nvPicPr>
        <p:blipFill>
          <a:blip r:embed="rId2" cstate="print"/>
          <a:srcRect/>
          <a:stretch>
            <a:fillRect/>
          </a:stretch>
        </p:blipFill>
        <p:spPr bwMode="auto">
          <a:xfrm>
            <a:off x="214313" y="500063"/>
            <a:ext cx="8929687" cy="614362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pPr defTabSz="912813" eaLnBrk="1" hangingPunct="1"/>
            <a:r>
              <a:rPr lang="pt-BR" sz="4000" smtClean="0"/>
              <a:t>4.1. Sterilized Interventions Effect on the Onshore-Offshore Spread</a:t>
            </a:r>
          </a:p>
        </p:txBody>
      </p:sp>
      <p:sp>
        <p:nvSpPr>
          <p:cNvPr id="48131" name="Rectangle 13"/>
          <p:cNvSpPr>
            <a:spLocks noChangeArrowheads="1"/>
          </p:cNvSpPr>
          <p:nvPr/>
        </p:nvSpPr>
        <p:spPr bwMode="auto">
          <a:xfrm>
            <a:off x="1749425" y="1252538"/>
            <a:ext cx="1643063" cy="0"/>
          </a:xfrm>
          <a:prstGeom prst="rect">
            <a:avLst/>
          </a:prstGeom>
          <a:noFill/>
          <a:ln w="9525">
            <a:noFill/>
            <a:miter lim="800000"/>
            <a:headEnd/>
            <a:tailEnd/>
          </a:ln>
        </p:spPr>
        <p:txBody>
          <a:bodyPr wrap="none">
            <a:spAutoFit/>
          </a:bodyPr>
          <a:lstStyle/>
          <a:p>
            <a:pPr defTabSz="912813"/>
            <a:endParaRPr lang="en-US"/>
          </a:p>
        </p:txBody>
      </p:sp>
      <p:sp>
        <p:nvSpPr>
          <p:cNvPr id="48132" name="Rectangle 16"/>
          <p:cNvSpPr>
            <a:spLocks noChangeArrowheads="1"/>
          </p:cNvSpPr>
          <p:nvPr/>
        </p:nvSpPr>
        <p:spPr bwMode="auto">
          <a:xfrm>
            <a:off x="1749425" y="1252538"/>
            <a:ext cx="1643063" cy="0"/>
          </a:xfrm>
          <a:prstGeom prst="rect">
            <a:avLst/>
          </a:prstGeom>
          <a:noFill/>
          <a:ln w="9525">
            <a:noFill/>
            <a:miter lim="800000"/>
            <a:headEnd/>
            <a:tailEnd/>
          </a:ln>
        </p:spPr>
        <p:txBody>
          <a:bodyPr wrap="none">
            <a:spAutoFit/>
          </a:bodyPr>
          <a:lstStyle/>
          <a:p>
            <a:pPr defTabSz="912813"/>
            <a:endParaRPr lang="en-US"/>
          </a:p>
        </p:txBody>
      </p:sp>
      <p:sp>
        <p:nvSpPr>
          <p:cNvPr id="48133" name="Rectangle 127"/>
          <p:cNvSpPr>
            <a:spLocks noChangeArrowheads="1"/>
          </p:cNvSpPr>
          <p:nvPr/>
        </p:nvSpPr>
        <p:spPr bwMode="auto">
          <a:xfrm>
            <a:off x="1749425" y="4818063"/>
            <a:ext cx="184150" cy="534987"/>
          </a:xfrm>
          <a:prstGeom prst="rect">
            <a:avLst/>
          </a:prstGeom>
          <a:noFill/>
          <a:ln w="9525">
            <a:noFill/>
            <a:miter lim="800000"/>
            <a:headEnd/>
            <a:tailEnd/>
          </a:ln>
        </p:spPr>
        <p:txBody>
          <a:bodyPr wrap="none" anchor="ctr">
            <a:spAutoFit/>
          </a:bodyPr>
          <a:lstStyle/>
          <a:p>
            <a:pPr defTabSz="912813"/>
            <a:r>
              <a:rPr lang="pt-BR" sz="1100">
                <a:latin typeface="Arial" charset="0"/>
              </a:rPr>
              <a:t/>
            </a:r>
            <a:br>
              <a:rPr lang="pt-BR" sz="1100">
                <a:latin typeface="Arial" charset="0"/>
              </a:rPr>
            </a:br>
            <a:endParaRPr lang="pt-BR">
              <a:latin typeface="Arial" charset="0"/>
            </a:endParaRPr>
          </a:p>
        </p:txBody>
      </p:sp>
      <p:sp>
        <p:nvSpPr>
          <p:cNvPr id="48134" name="Rectangle 132"/>
          <p:cNvSpPr>
            <a:spLocks noChangeArrowheads="1"/>
          </p:cNvSpPr>
          <p:nvPr/>
        </p:nvSpPr>
        <p:spPr bwMode="auto">
          <a:xfrm>
            <a:off x="0" y="3314700"/>
            <a:ext cx="9144000" cy="0"/>
          </a:xfrm>
          <a:prstGeom prst="rect">
            <a:avLst/>
          </a:prstGeom>
          <a:noFill/>
          <a:ln w="9525">
            <a:noFill/>
            <a:miter lim="800000"/>
            <a:headEnd/>
            <a:tailEnd/>
          </a:ln>
        </p:spPr>
        <p:txBody>
          <a:bodyPr wrap="none" anchor="ctr">
            <a:spAutoFit/>
          </a:bodyPr>
          <a:lstStyle/>
          <a:p>
            <a:pPr defTabSz="912813"/>
            <a:endParaRPr lang="en-US"/>
          </a:p>
        </p:txBody>
      </p:sp>
      <p:sp>
        <p:nvSpPr>
          <p:cNvPr id="48135" name="Rectangle 135"/>
          <p:cNvSpPr>
            <a:spLocks noChangeArrowheads="1"/>
          </p:cNvSpPr>
          <p:nvPr/>
        </p:nvSpPr>
        <p:spPr bwMode="auto">
          <a:xfrm>
            <a:off x="0" y="3357563"/>
            <a:ext cx="9144000" cy="0"/>
          </a:xfrm>
          <a:prstGeom prst="rect">
            <a:avLst/>
          </a:prstGeom>
          <a:noFill/>
          <a:ln w="9525">
            <a:noFill/>
            <a:miter lim="800000"/>
            <a:headEnd/>
            <a:tailEnd/>
          </a:ln>
        </p:spPr>
        <p:txBody>
          <a:bodyPr wrap="none" anchor="ctr">
            <a:spAutoFit/>
          </a:bodyPr>
          <a:lstStyle/>
          <a:p>
            <a:pPr defTabSz="912813"/>
            <a:endParaRPr lang="en-US"/>
          </a:p>
        </p:txBody>
      </p:sp>
      <p:sp>
        <p:nvSpPr>
          <p:cNvPr id="48136" name="Rectangle 137"/>
          <p:cNvSpPr>
            <a:spLocks noChangeArrowheads="1"/>
          </p:cNvSpPr>
          <p:nvPr/>
        </p:nvSpPr>
        <p:spPr bwMode="auto">
          <a:xfrm>
            <a:off x="0" y="3314700"/>
            <a:ext cx="9144000" cy="0"/>
          </a:xfrm>
          <a:prstGeom prst="rect">
            <a:avLst/>
          </a:prstGeom>
          <a:noFill/>
          <a:ln w="9525">
            <a:noFill/>
            <a:miter lim="800000"/>
            <a:headEnd/>
            <a:tailEnd/>
          </a:ln>
        </p:spPr>
        <p:txBody>
          <a:bodyPr wrap="none" anchor="ctr">
            <a:spAutoFit/>
          </a:bodyPr>
          <a:lstStyle/>
          <a:p>
            <a:pPr defTabSz="912813"/>
            <a:endParaRPr lang="en-US"/>
          </a:p>
        </p:txBody>
      </p:sp>
      <p:sp>
        <p:nvSpPr>
          <p:cNvPr id="48137" name="Rectangle 139"/>
          <p:cNvSpPr>
            <a:spLocks noChangeArrowheads="1"/>
          </p:cNvSpPr>
          <p:nvPr/>
        </p:nvSpPr>
        <p:spPr bwMode="auto">
          <a:xfrm>
            <a:off x="0" y="3314700"/>
            <a:ext cx="9144000" cy="0"/>
          </a:xfrm>
          <a:prstGeom prst="rect">
            <a:avLst/>
          </a:prstGeom>
          <a:noFill/>
          <a:ln w="9525">
            <a:noFill/>
            <a:miter lim="800000"/>
            <a:headEnd/>
            <a:tailEnd/>
          </a:ln>
        </p:spPr>
        <p:txBody>
          <a:bodyPr wrap="none" anchor="ctr">
            <a:spAutoFit/>
          </a:bodyPr>
          <a:lstStyle/>
          <a:p>
            <a:pPr defTabSz="912813"/>
            <a:endParaRPr lang="en-US"/>
          </a:p>
        </p:txBody>
      </p:sp>
      <p:sp>
        <p:nvSpPr>
          <p:cNvPr id="48138" name="Rectangle 141"/>
          <p:cNvSpPr>
            <a:spLocks noChangeArrowheads="1"/>
          </p:cNvSpPr>
          <p:nvPr/>
        </p:nvSpPr>
        <p:spPr bwMode="auto">
          <a:xfrm>
            <a:off x="0" y="3309938"/>
            <a:ext cx="9144000" cy="0"/>
          </a:xfrm>
          <a:prstGeom prst="rect">
            <a:avLst/>
          </a:prstGeom>
          <a:noFill/>
          <a:ln w="9525">
            <a:noFill/>
            <a:miter lim="800000"/>
            <a:headEnd/>
            <a:tailEnd/>
          </a:ln>
        </p:spPr>
        <p:txBody>
          <a:bodyPr wrap="none" anchor="ctr">
            <a:spAutoFit/>
          </a:bodyPr>
          <a:lstStyle/>
          <a:p>
            <a:pPr defTabSz="912813"/>
            <a:endParaRPr lang="en-US"/>
          </a:p>
        </p:txBody>
      </p:sp>
      <p:sp>
        <p:nvSpPr>
          <p:cNvPr id="48139" name="Rectangle 143"/>
          <p:cNvSpPr>
            <a:spLocks noChangeArrowheads="1"/>
          </p:cNvSpPr>
          <p:nvPr/>
        </p:nvSpPr>
        <p:spPr bwMode="auto">
          <a:xfrm>
            <a:off x="0" y="3309938"/>
            <a:ext cx="9144000" cy="0"/>
          </a:xfrm>
          <a:prstGeom prst="rect">
            <a:avLst/>
          </a:prstGeom>
          <a:noFill/>
          <a:ln w="9525">
            <a:noFill/>
            <a:miter lim="800000"/>
            <a:headEnd/>
            <a:tailEnd/>
          </a:ln>
        </p:spPr>
        <p:txBody>
          <a:bodyPr wrap="none" anchor="ctr">
            <a:spAutoFit/>
          </a:bodyPr>
          <a:lstStyle/>
          <a:p>
            <a:pPr defTabSz="912813"/>
            <a:endParaRPr lang="en-US"/>
          </a:p>
        </p:txBody>
      </p:sp>
      <p:graphicFrame>
        <p:nvGraphicFramePr>
          <p:cNvPr id="14" name="Tabela 13"/>
          <p:cNvGraphicFramePr>
            <a:graphicFrameLocks noGrp="1"/>
          </p:cNvGraphicFramePr>
          <p:nvPr/>
        </p:nvGraphicFramePr>
        <p:xfrm>
          <a:off x="1071563" y="1643063"/>
          <a:ext cx="2643206" cy="4071959"/>
        </p:xfrm>
        <a:graphic>
          <a:graphicData uri="http://schemas.openxmlformats.org/drawingml/2006/table">
            <a:tbl>
              <a:tblPr/>
              <a:tblGrid>
                <a:gridCol w="1696386"/>
                <a:gridCol w="946820"/>
              </a:tblGrid>
              <a:tr h="239527">
                <a:tc>
                  <a:txBody>
                    <a:bodyPr/>
                    <a:lstStyle/>
                    <a:p>
                      <a:pPr algn="ctr" fontAlgn="ctr"/>
                      <a:r>
                        <a:rPr lang="pt-BR" sz="1500" b="1" i="0" u="none" strike="noStrike" dirty="0">
                          <a:solidFill>
                            <a:srgbClr val="000000"/>
                          </a:solidFill>
                          <a:latin typeface="Calibri"/>
                        </a:rPr>
                        <a:t>DCC1Mt</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pt-BR" sz="1500" b="1" i="0" u="none" strike="noStrike" dirty="0">
                          <a:solidFill>
                            <a:srgbClr val="000000"/>
                          </a:solidFill>
                          <a:latin typeface="Calibri"/>
                        </a:rPr>
                        <a:t>OLS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9527">
                <a:tc rowSpan="2">
                  <a:txBody>
                    <a:bodyPr/>
                    <a:lstStyle/>
                    <a:p>
                      <a:pPr algn="ctr" fontAlgn="ctr"/>
                      <a:r>
                        <a:rPr lang="pt-BR" sz="1500" b="1" i="0" u="none" strike="noStrike" dirty="0">
                          <a:solidFill>
                            <a:srgbClr val="000000"/>
                          </a:solidFill>
                          <a:latin typeface="Calibri"/>
                        </a:rPr>
                        <a:t>c</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pt-BR" sz="1300" b="0" i="0" u="none" strike="noStrike" dirty="0">
                          <a:solidFill>
                            <a:srgbClr val="000000"/>
                          </a:solidFill>
                          <a:latin typeface="Calibri"/>
                        </a:rPr>
                        <a:t>0,021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r h="239527">
                <a:tc vMerge="1">
                  <a:txBody>
                    <a:bodyPr/>
                    <a:lstStyle/>
                    <a:p>
                      <a:endParaRPr lang="pt-BR"/>
                    </a:p>
                  </a:txBody>
                  <a:tcPr/>
                </a:tc>
                <a:tc>
                  <a:txBody>
                    <a:bodyPr/>
                    <a:lstStyle/>
                    <a:p>
                      <a:pPr algn="ctr" fontAlgn="ctr"/>
                      <a:r>
                        <a:rPr lang="pt-BR" sz="1300" b="0" i="0" u="none" strike="noStrike" dirty="0">
                          <a:solidFill>
                            <a:srgbClr val="000000"/>
                          </a:solidFill>
                          <a:latin typeface="Calibri"/>
                        </a:rPr>
                        <a:t>(1,153)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r h="239527">
                <a:tc rowSpan="2">
                  <a:txBody>
                    <a:bodyPr/>
                    <a:lstStyle/>
                    <a:p>
                      <a:pPr algn="ctr" fontAlgn="ctr"/>
                      <a:r>
                        <a:rPr lang="pt-BR" sz="1500" b="1" i="0" u="none" strike="noStrike" dirty="0" smtClean="0">
                          <a:solidFill>
                            <a:srgbClr val="000000"/>
                          </a:solidFill>
                          <a:latin typeface="Calibri"/>
                        </a:rPr>
                        <a:t>(Spot</a:t>
                      </a:r>
                      <a:r>
                        <a:rPr lang="pt-BR" sz="1500" b="1" i="0" u="none" strike="noStrike" baseline="0" dirty="0" smtClean="0">
                          <a:solidFill>
                            <a:srgbClr val="000000"/>
                          </a:solidFill>
                          <a:latin typeface="Calibri"/>
                        </a:rPr>
                        <a:t> +)</a:t>
                      </a:r>
                      <a:r>
                        <a:rPr lang="pt-BR" sz="1000" b="1" i="0" u="none" strike="noStrike" dirty="0" smtClean="0">
                          <a:solidFill>
                            <a:srgbClr val="000000"/>
                          </a:solidFill>
                          <a:latin typeface="Calibri"/>
                        </a:rPr>
                        <a:t>t</a:t>
                      </a:r>
                      <a:endParaRPr lang="pt-BR" sz="1000" b="1" i="0" u="none" strike="noStrike" dirty="0">
                        <a:solidFill>
                          <a:srgbClr val="000000"/>
                        </a:solidFill>
                        <a:latin typeface="Calibri"/>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pt-BR" sz="1300" b="0" i="0" u="none" strike="noStrike" dirty="0">
                          <a:solidFill>
                            <a:srgbClr val="000000"/>
                          </a:solidFill>
                          <a:latin typeface="Calibri"/>
                        </a:rPr>
                        <a:t>0,214***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r h="239527">
                <a:tc vMerge="1">
                  <a:txBody>
                    <a:bodyPr/>
                    <a:lstStyle/>
                    <a:p>
                      <a:endParaRPr lang="pt-BR"/>
                    </a:p>
                  </a:txBody>
                  <a:tcPr/>
                </a:tc>
                <a:tc>
                  <a:txBody>
                    <a:bodyPr/>
                    <a:lstStyle/>
                    <a:p>
                      <a:pPr algn="ctr" fontAlgn="ctr"/>
                      <a:r>
                        <a:rPr lang="pt-BR" sz="1300" b="0" i="0" u="none" strike="noStrike" dirty="0">
                          <a:solidFill>
                            <a:srgbClr val="000000"/>
                          </a:solidFill>
                          <a:latin typeface="Calibri"/>
                        </a:rPr>
                        <a:t>(3,158)</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r h="239527">
                <a:tc rowSpan="2">
                  <a:txBody>
                    <a:bodyPr/>
                    <a:lstStyle/>
                    <a:p>
                      <a:pPr algn="ctr" fontAlgn="ctr"/>
                      <a:r>
                        <a:rPr lang="pt-BR" sz="1500" b="1" i="0" u="none" strike="noStrike" dirty="0" smtClean="0">
                          <a:solidFill>
                            <a:srgbClr val="000000"/>
                          </a:solidFill>
                          <a:latin typeface="Calibri"/>
                        </a:rPr>
                        <a:t>(Spot</a:t>
                      </a:r>
                      <a:r>
                        <a:rPr lang="pt-BR" sz="1500" b="1" i="0" u="none" strike="noStrike" baseline="0" dirty="0" smtClean="0">
                          <a:solidFill>
                            <a:srgbClr val="000000"/>
                          </a:solidFill>
                          <a:latin typeface="Calibri"/>
                        </a:rPr>
                        <a:t> –)</a:t>
                      </a:r>
                      <a:r>
                        <a:rPr lang="pt-BR" sz="1000" b="1" i="0" u="none" strike="noStrike" dirty="0" smtClean="0">
                          <a:solidFill>
                            <a:srgbClr val="000000"/>
                          </a:solidFill>
                          <a:latin typeface="Calibri"/>
                        </a:rPr>
                        <a:t>t</a:t>
                      </a:r>
                      <a:endParaRPr lang="pt-BR" sz="1000" b="1" i="0" u="none" strike="noStrike" dirty="0">
                        <a:solidFill>
                          <a:srgbClr val="000000"/>
                        </a:solidFill>
                        <a:latin typeface="Calibri"/>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pt-BR" sz="1300" b="0" i="0" u="none" strike="noStrike" dirty="0">
                          <a:solidFill>
                            <a:srgbClr val="000000"/>
                          </a:solidFill>
                          <a:latin typeface="Calibri"/>
                        </a:rPr>
                        <a:t>0,873**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r h="239527">
                <a:tc vMerge="1">
                  <a:txBody>
                    <a:bodyPr/>
                    <a:lstStyle/>
                    <a:p>
                      <a:endParaRPr lang="pt-BR"/>
                    </a:p>
                  </a:txBody>
                  <a:tcPr/>
                </a:tc>
                <a:tc>
                  <a:txBody>
                    <a:bodyPr/>
                    <a:lstStyle/>
                    <a:p>
                      <a:pPr algn="ctr" fontAlgn="ctr"/>
                      <a:r>
                        <a:rPr lang="pt-BR" sz="1300" b="0" i="0" u="none" strike="noStrike" dirty="0">
                          <a:solidFill>
                            <a:srgbClr val="000000"/>
                          </a:solidFill>
                          <a:latin typeface="Calibri"/>
                        </a:rPr>
                        <a:t>(2,266)</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r h="239527">
                <a:tc rowSpan="2">
                  <a:txBody>
                    <a:bodyPr/>
                    <a:lstStyle/>
                    <a:p>
                      <a:pPr algn="ctr" fontAlgn="ctr"/>
                      <a:r>
                        <a:rPr lang="pt-BR" sz="1500" b="1" i="0" u="none" strike="noStrike" dirty="0" smtClean="0">
                          <a:solidFill>
                            <a:srgbClr val="000000"/>
                          </a:solidFill>
                          <a:latin typeface="Calibri"/>
                        </a:rPr>
                        <a:t>(Fut.</a:t>
                      </a:r>
                      <a:r>
                        <a:rPr lang="pt-BR" sz="1500" b="1" i="0" u="none" strike="noStrike" baseline="0" dirty="0" smtClean="0">
                          <a:solidFill>
                            <a:srgbClr val="000000"/>
                          </a:solidFill>
                          <a:latin typeface="Calibri"/>
                        </a:rPr>
                        <a:t> +)</a:t>
                      </a:r>
                      <a:r>
                        <a:rPr lang="pt-BR" sz="1000" b="1" i="0" u="none" strike="noStrike" dirty="0" smtClean="0">
                          <a:solidFill>
                            <a:srgbClr val="000000"/>
                          </a:solidFill>
                          <a:latin typeface="Calibri"/>
                        </a:rPr>
                        <a:t>t</a:t>
                      </a:r>
                      <a:endParaRPr lang="pt-BR" sz="1000" b="1" i="0" u="none" strike="noStrike" dirty="0">
                        <a:solidFill>
                          <a:srgbClr val="000000"/>
                        </a:solidFill>
                        <a:latin typeface="Calibri"/>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pt-BR" sz="1300" b="0" i="0" u="none" strike="noStrike" dirty="0">
                          <a:solidFill>
                            <a:srgbClr val="000000"/>
                          </a:solidFill>
                          <a:latin typeface="Calibri"/>
                        </a:rPr>
                        <a:t>0,050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r h="239527">
                <a:tc vMerge="1">
                  <a:txBody>
                    <a:bodyPr/>
                    <a:lstStyle/>
                    <a:p>
                      <a:endParaRPr lang="pt-BR"/>
                    </a:p>
                  </a:txBody>
                  <a:tcPr/>
                </a:tc>
                <a:tc>
                  <a:txBody>
                    <a:bodyPr/>
                    <a:lstStyle/>
                    <a:p>
                      <a:pPr algn="ctr" fontAlgn="ctr"/>
                      <a:r>
                        <a:rPr lang="pt-BR" sz="1300" b="0" i="0" u="none" strike="noStrike" dirty="0">
                          <a:solidFill>
                            <a:srgbClr val="000000"/>
                          </a:solidFill>
                          <a:latin typeface="Calibri"/>
                        </a:rPr>
                        <a:t>(1,159)</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r h="239527">
                <a:tc rowSpan="2">
                  <a:txBody>
                    <a:bodyPr/>
                    <a:lstStyle/>
                    <a:p>
                      <a:pPr algn="ctr" fontAlgn="ctr"/>
                      <a:r>
                        <a:rPr lang="pt-BR" sz="1500" b="1" i="0" u="none" strike="noStrike" dirty="0" smtClean="0">
                          <a:solidFill>
                            <a:srgbClr val="000000"/>
                          </a:solidFill>
                          <a:latin typeface="Calibri"/>
                        </a:rPr>
                        <a:t>(Fut. -)</a:t>
                      </a:r>
                      <a:r>
                        <a:rPr lang="pt-BR" sz="1000" b="1" i="0" u="none" strike="noStrike" dirty="0" smtClean="0">
                          <a:solidFill>
                            <a:srgbClr val="000000"/>
                          </a:solidFill>
                          <a:latin typeface="Calibri"/>
                        </a:rPr>
                        <a:t>t</a:t>
                      </a:r>
                      <a:endParaRPr lang="pt-BR" sz="1000" b="1" i="0" u="none" strike="noStrike" dirty="0">
                        <a:solidFill>
                          <a:srgbClr val="000000"/>
                        </a:solidFill>
                        <a:latin typeface="Calibri"/>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pt-BR" sz="1300" b="0" i="0" u="none" strike="noStrike" dirty="0">
                          <a:solidFill>
                            <a:srgbClr val="000000"/>
                          </a:solidFill>
                          <a:latin typeface="Calibri"/>
                        </a:rPr>
                        <a:t>0,159</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r h="239527">
                <a:tc vMerge="1">
                  <a:txBody>
                    <a:bodyPr/>
                    <a:lstStyle/>
                    <a:p>
                      <a:endParaRPr lang="pt-BR"/>
                    </a:p>
                  </a:txBody>
                  <a:tcPr/>
                </a:tc>
                <a:tc>
                  <a:txBody>
                    <a:bodyPr/>
                    <a:lstStyle/>
                    <a:p>
                      <a:pPr algn="ctr" fontAlgn="ctr"/>
                      <a:r>
                        <a:rPr lang="pt-BR" sz="1300" b="0" i="0" u="none" strike="noStrike" dirty="0">
                          <a:solidFill>
                            <a:srgbClr val="000000"/>
                          </a:solidFill>
                          <a:latin typeface="Calibri"/>
                        </a:rPr>
                        <a:t>(1,379)</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r h="239527">
                <a:tc rowSpan="2">
                  <a:txBody>
                    <a:bodyPr/>
                    <a:lstStyle/>
                    <a:p>
                      <a:pPr algn="ctr" fontAlgn="ctr"/>
                      <a:r>
                        <a:rPr lang="pt-BR" sz="1500" b="1" i="0" u="none" strike="noStrike" dirty="0">
                          <a:solidFill>
                            <a:srgbClr val="000000"/>
                          </a:solidFill>
                          <a:latin typeface="Calibri"/>
                        </a:rPr>
                        <a:t>DCC1M</a:t>
                      </a:r>
                      <a:r>
                        <a:rPr lang="pt-BR" sz="1000" b="1" i="0" u="none" strike="noStrike" dirty="0">
                          <a:solidFill>
                            <a:srgbClr val="000000"/>
                          </a:solidFill>
                          <a:latin typeface="Calibri"/>
                        </a:rPr>
                        <a:t>t-1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pt-BR" sz="1300" b="0" i="0" u="none" strike="noStrike" dirty="0">
                          <a:solidFill>
                            <a:srgbClr val="000000"/>
                          </a:solidFill>
                          <a:latin typeface="Calibri"/>
                        </a:rPr>
                        <a:t>0,826***</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r h="239527">
                <a:tc vMerge="1">
                  <a:txBody>
                    <a:bodyPr/>
                    <a:lstStyle/>
                    <a:p>
                      <a:endParaRPr lang="pt-BR"/>
                    </a:p>
                  </a:txBody>
                  <a:tcPr/>
                </a:tc>
                <a:tc>
                  <a:txBody>
                    <a:bodyPr/>
                    <a:lstStyle/>
                    <a:p>
                      <a:pPr algn="ctr" fontAlgn="ctr"/>
                      <a:r>
                        <a:rPr lang="pt-BR" sz="1300" b="0" i="0" u="none" strike="noStrike" dirty="0">
                          <a:solidFill>
                            <a:srgbClr val="000000"/>
                          </a:solidFill>
                          <a:latin typeface="Calibri"/>
                        </a:rPr>
                        <a:t>(43,578)</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r h="239527">
                <a:tc gridSpan="2">
                  <a:txBody>
                    <a:bodyPr/>
                    <a:lstStyle/>
                    <a:p>
                      <a:pPr algn="ctr" fontAlgn="ctr"/>
                      <a:r>
                        <a:rPr lang="pt-BR" sz="1300" b="0" i="0" u="none" strike="noStrike" dirty="0">
                          <a:solidFill>
                            <a:srgbClr val="000000"/>
                          </a:solidFill>
                          <a:latin typeface="Calibri"/>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pt-BR"/>
                    </a:p>
                  </a:txBody>
                  <a:tcPr/>
                </a:tc>
              </a:tr>
              <a:tr h="239527">
                <a:tc>
                  <a:txBody>
                    <a:bodyPr/>
                    <a:lstStyle/>
                    <a:p>
                      <a:pPr algn="ctr" fontAlgn="ctr"/>
                      <a:r>
                        <a:rPr lang="pt-BR" sz="1500" b="1" i="0" u="none" strike="noStrike" dirty="0">
                          <a:solidFill>
                            <a:srgbClr val="000000"/>
                          </a:solidFill>
                          <a:latin typeface="Calibri"/>
                        </a:rPr>
                        <a:t>F - </a:t>
                      </a:r>
                      <a:r>
                        <a:rPr lang="pt-BR" sz="1500" b="1" i="0" u="none" strike="noStrike" dirty="0" err="1">
                          <a:solidFill>
                            <a:srgbClr val="000000"/>
                          </a:solidFill>
                          <a:latin typeface="Calibri"/>
                        </a:rPr>
                        <a:t>Stat</a:t>
                      </a:r>
                      <a:r>
                        <a:rPr lang="pt-BR" sz="1500" b="1" i="0" u="none" strike="noStrike" dirty="0">
                          <a:solidFill>
                            <a:srgbClr val="000000"/>
                          </a:solidFill>
                          <a:latin typeface="Calibri"/>
                        </a:rPr>
                        <a:t>.</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pt-BR" sz="1300" b="0" i="0" u="none" strike="noStrike" dirty="0">
                          <a:solidFill>
                            <a:srgbClr val="000000"/>
                          </a:solidFill>
                          <a:latin typeface="Calibri"/>
                        </a:rPr>
                        <a:t>603,17***</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9527">
                <a:tc>
                  <a:txBody>
                    <a:bodyPr/>
                    <a:lstStyle/>
                    <a:p>
                      <a:pPr algn="ctr" fontAlgn="ctr"/>
                      <a:r>
                        <a:rPr lang="pt-BR" sz="1500" b="1" i="0" u="none" strike="noStrike" dirty="0">
                          <a:solidFill>
                            <a:srgbClr val="000000"/>
                          </a:solidFill>
                          <a:latin typeface="Calibri"/>
                        </a:rPr>
                        <a:t>Adj. R2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pt-BR" sz="1300" b="0" i="0" u="none" strike="noStrike" dirty="0">
                          <a:solidFill>
                            <a:srgbClr val="000000"/>
                          </a:solidFill>
                          <a:latin typeface="Calibri"/>
                        </a:rPr>
                        <a:t>0,701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9527">
                <a:tc>
                  <a:txBody>
                    <a:bodyPr/>
                    <a:lstStyle/>
                    <a:p>
                      <a:pPr algn="ctr" fontAlgn="ctr"/>
                      <a:r>
                        <a:rPr lang="pt-BR" sz="1500" b="1" i="0" u="none" strike="noStrike" dirty="0">
                          <a:solidFill>
                            <a:srgbClr val="000000"/>
                          </a:solidFill>
                          <a:latin typeface="Calibri"/>
                        </a:rPr>
                        <a:t>Q </a:t>
                      </a:r>
                      <a:r>
                        <a:rPr lang="pt-BR" sz="1500" b="1" i="0" u="none" strike="noStrike" dirty="0" err="1">
                          <a:solidFill>
                            <a:srgbClr val="000000"/>
                          </a:solidFill>
                          <a:latin typeface="Calibri"/>
                        </a:rPr>
                        <a:t>Stat</a:t>
                      </a:r>
                      <a:r>
                        <a:rPr lang="pt-BR" sz="1500" b="1" i="0" u="none" strike="noStrike" dirty="0">
                          <a:solidFill>
                            <a:srgbClr val="000000"/>
                          </a:solidFill>
                          <a:latin typeface="Calibri"/>
                        </a:rPr>
                        <a:t>. (7 </a:t>
                      </a:r>
                      <a:r>
                        <a:rPr lang="pt-BR" sz="1500" b="1" i="0" u="none" strike="noStrike" dirty="0" err="1">
                          <a:solidFill>
                            <a:srgbClr val="000000"/>
                          </a:solidFill>
                          <a:latin typeface="Calibri"/>
                        </a:rPr>
                        <a:t>lags</a:t>
                      </a:r>
                      <a:r>
                        <a:rPr lang="pt-BR" sz="1500" b="1" i="0" u="none" strike="noStrike" dirty="0">
                          <a:solidFill>
                            <a:srgbClr val="000000"/>
                          </a:solidFill>
                          <a:latin typeface="Calibri"/>
                        </a:rPr>
                        <a:t>)</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pt-BR" sz="1300" b="0" i="0" u="none" strike="noStrike" dirty="0">
                          <a:solidFill>
                            <a:srgbClr val="000000"/>
                          </a:solidFill>
                          <a:latin typeface="Calibri"/>
                        </a:rPr>
                        <a:t>73,78***</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48184" name="AutoShape 145"/>
          <p:cNvSpPr>
            <a:spLocks noChangeArrowheads="1"/>
          </p:cNvSpPr>
          <p:nvPr/>
        </p:nvSpPr>
        <p:spPr bwMode="auto">
          <a:xfrm>
            <a:off x="568325" y="2500313"/>
            <a:ext cx="288925" cy="214312"/>
          </a:xfrm>
          <a:prstGeom prst="rightArrow">
            <a:avLst>
              <a:gd name="adj1" fmla="val 50000"/>
              <a:gd name="adj2" fmla="val 33704"/>
            </a:avLst>
          </a:prstGeom>
          <a:solidFill>
            <a:srgbClr val="FF3300"/>
          </a:solidFill>
          <a:ln w="9525">
            <a:solidFill>
              <a:srgbClr val="FF3300"/>
            </a:solidFill>
            <a:miter lim="800000"/>
            <a:headEnd/>
            <a:tailEnd/>
          </a:ln>
        </p:spPr>
        <p:txBody>
          <a:bodyPr wrap="none" anchor="ctr"/>
          <a:lstStyle/>
          <a:p>
            <a:pPr defTabSz="912813"/>
            <a:endParaRPr lang="en-US"/>
          </a:p>
        </p:txBody>
      </p:sp>
      <p:sp>
        <p:nvSpPr>
          <p:cNvPr id="48185" name="AutoShape 145"/>
          <p:cNvSpPr>
            <a:spLocks noChangeArrowheads="1"/>
          </p:cNvSpPr>
          <p:nvPr/>
        </p:nvSpPr>
        <p:spPr bwMode="auto">
          <a:xfrm>
            <a:off x="568325" y="3000375"/>
            <a:ext cx="288925" cy="214313"/>
          </a:xfrm>
          <a:prstGeom prst="rightArrow">
            <a:avLst>
              <a:gd name="adj1" fmla="val 50000"/>
              <a:gd name="adj2" fmla="val 33704"/>
            </a:avLst>
          </a:prstGeom>
          <a:solidFill>
            <a:srgbClr val="FF3300"/>
          </a:solidFill>
          <a:ln w="9525">
            <a:solidFill>
              <a:srgbClr val="FF3300"/>
            </a:solidFill>
            <a:miter lim="800000"/>
            <a:headEnd/>
            <a:tailEnd/>
          </a:ln>
        </p:spPr>
        <p:txBody>
          <a:bodyPr wrap="none" anchor="ctr"/>
          <a:lstStyle/>
          <a:p>
            <a:pPr defTabSz="912813"/>
            <a:endParaRPr lang="en-US"/>
          </a:p>
        </p:txBody>
      </p:sp>
      <p:graphicFrame>
        <p:nvGraphicFramePr>
          <p:cNvPr id="16" name="Tabela 15"/>
          <p:cNvGraphicFramePr>
            <a:graphicFrameLocks noGrp="1"/>
          </p:cNvGraphicFramePr>
          <p:nvPr/>
        </p:nvGraphicFramePr>
        <p:xfrm>
          <a:off x="5357813" y="1643063"/>
          <a:ext cx="2786082" cy="4071968"/>
        </p:xfrm>
        <a:graphic>
          <a:graphicData uri="http://schemas.openxmlformats.org/drawingml/2006/table">
            <a:tbl>
              <a:tblPr/>
              <a:tblGrid>
                <a:gridCol w="1788082"/>
                <a:gridCol w="998000"/>
              </a:tblGrid>
              <a:tr h="243622">
                <a:tc>
                  <a:txBody>
                    <a:bodyPr/>
                    <a:lstStyle/>
                    <a:p>
                      <a:pPr algn="ctr" fontAlgn="ctr"/>
                      <a:r>
                        <a:rPr lang="pt-BR" sz="1500" b="1" i="0" u="none" strike="noStrike" dirty="0">
                          <a:solidFill>
                            <a:srgbClr val="000000"/>
                          </a:solidFill>
                          <a:latin typeface="Calibri"/>
                        </a:rPr>
                        <a:t>DCC3Mt</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pt-BR" sz="1500" b="1" i="0" u="none" strike="noStrike" dirty="0">
                          <a:solidFill>
                            <a:srgbClr val="000000"/>
                          </a:solidFill>
                          <a:latin typeface="Calibri"/>
                        </a:rPr>
                        <a:t>OLS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2021">
                <a:tc rowSpan="2">
                  <a:txBody>
                    <a:bodyPr/>
                    <a:lstStyle/>
                    <a:p>
                      <a:pPr algn="ctr" fontAlgn="ctr"/>
                      <a:r>
                        <a:rPr lang="pt-BR" sz="1500" b="1" i="0" u="none" strike="noStrike" dirty="0">
                          <a:solidFill>
                            <a:srgbClr val="000000"/>
                          </a:solidFill>
                          <a:latin typeface="Calibri"/>
                        </a:rPr>
                        <a:t>c</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pt-BR" sz="1300" b="0" i="0" u="none" strike="noStrike" dirty="0">
                          <a:solidFill>
                            <a:srgbClr val="000000"/>
                          </a:solidFill>
                          <a:latin typeface="Calibri"/>
                        </a:rPr>
                        <a:t>0,002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r h="243622">
                <a:tc vMerge="1">
                  <a:txBody>
                    <a:bodyPr/>
                    <a:lstStyle/>
                    <a:p>
                      <a:endParaRPr lang="pt-BR"/>
                    </a:p>
                  </a:txBody>
                  <a:tcPr/>
                </a:tc>
                <a:tc>
                  <a:txBody>
                    <a:bodyPr/>
                    <a:lstStyle/>
                    <a:p>
                      <a:pPr algn="ctr" fontAlgn="ctr"/>
                      <a:r>
                        <a:rPr lang="pt-BR" sz="1300" b="0" i="0" u="none" strike="noStrike" dirty="0">
                          <a:solidFill>
                            <a:srgbClr val="000000"/>
                          </a:solidFill>
                          <a:latin typeface="Calibri"/>
                        </a:rPr>
                        <a:t>(0,38)</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r h="232021">
                <a:tc rowSpan="2">
                  <a:txBody>
                    <a:bodyPr/>
                    <a:lstStyle/>
                    <a:p>
                      <a:pPr algn="ctr" fontAlgn="ctr"/>
                      <a:r>
                        <a:rPr lang="pt-BR" sz="1500" b="1" i="0" u="none" strike="noStrike" dirty="0" smtClean="0">
                          <a:solidFill>
                            <a:srgbClr val="000000"/>
                          </a:solidFill>
                          <a:latin typeface="Calibri"/>
                        </a:rPr>
                        <a:t>(Spot</a:t>
                      </a:r>
                      <a:r>
                        <a:rPr lang="pt-BR" sz="1500" b="1" i="0" u="none" strike="noStrike" baseline="0" dirty="0" smtClean="0">
                          <a:solidFill>
                            <a:srgbClr val="000000"/>
                          </a:solidFill>
                          <a:latin typeface="Calibri"/>
                        </a:rPr>
                        <a:t> +)</a:t>
                      </a:r>
                      <a:r>
                        <a:rPr lang="pt-BR" sz="1000" b="1" i="0" u="none" strike="noStrike" dirty="0" smtClean="0">
                          <a:solidFill>
                            <a:srgbClr val="000000"/>
                          </a:solidFill>
                          <a:latin typeface="Calibri"/>
                        </a:rPr>
                        <a:t>t</a:t>
                      </a:r>
                      <a:endParaRPr lang="pt-BR" sz="1000" b="1" i="0" u="none" strike="noStrike" dirty="0">
                        <a:solidFill>
                          <a:srgbClr val="000000"/>
                        </a:solidFill>
                        <a:latin typeface="Calibri"/>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pt-BR" sz="1300" b="0" i="0" u="none" strike="noStrike" dirty="0">
                          <a:solidFill>
                            <a:srgbClr val="000000"/>
                          </a:solidFill>
                          <a:latin typeface="Calibri"/>
                        </a:rPr>
                        <a:t>0,058*</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r h="243622">
                <a:tc vMerge="1">
                  <a:txBody>
                    <a:bodyPr/>
                    <a:lstStyle/>
                    <a:p>
                      <a:endParaRPr lang="pt-BR"/>
                    </a:p>
                  </a:txBody>
                  <a:tcPr/>
                </a:tc>
                <a:tc>
                  <a:txBody>
                    <a:bodyPr/>
                    <a:lstStyle/>
                    <a:p>
                      <a:pPr algn="ctr" fontAlgn="ctr"/>
                      <a:r>
                        <a:rPr lang="pt-BR" sz="1300" b="0" i="0" u="none" strike="noStrike" dirty="0">
                          <a:solidFill>
                            <a:srgbClr val="000000"/>
                          </a:solidFill>
                          <a:latin typeface="Calibri"/>
                        </a:rPr>
                        <a:t>(1,734)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r h="232021">
                <a:tc rowSpan="2">
                  <a:txBody>
                    <a:bodyPr/>
                    <a:lstStyle/>
                    <a:p>
                      <a:pPr algn="ctr" fontAlgn="ctr"/>
                      <a:r>
                        <a:rPr lang="pt-BR" sz="1500" b="1" i="0" u="none" strike="noStrike" dirty="0" smtClean="0">
                          <a:solidFill>
                            <a:srgbClr val="000000"/>
                          </a:solidFill>
                          <a:latin typeface="Calibri"/>
                        </a:rPr>
                        <a:t>(Spot</a:t>
                      </a:r>
                      <a:r>
                        <a:rPr lang="pt-BR" sz="1500" b="1" i="0" u="none" strike="noStrike" baseline="0" dirty="0" smtClean="0">
                          <a:solidFill>
                            <a:srgbClr val="000000"/>
                          </a:solidFill>
                          <a:latin typeface="Calibri"/>
                        </a:rPr>
                        <a:t> –)</a:t>
                      </a:r>
                      <a:r>
                        <a:rPr lang="pt-BR" sz="1000" b="1" i="0" u="none" strike="noStrike" dirty="0" smtClean="0">
                          <a:solidFill>
                            <a:srgbClr val="000000"/>
                          </a:solidFill>
                          <a:latin typeface="Calibri"/>
                        </a:rPr>
                        <a:t>t</a:t>
                      </a:r>
                      <a:endParaRPr lang="pt-BR" sz="1000" b="1" i="0" u="none" strike="noStrike" dirty="0">
                        <a:solidFill>
                          <a:srgbClr val="000000"/>
                        </a:solidFill>
                        <a:latin typeface="Calibri"/>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pt-BR" sz="1300" b="0" i="0" u="none" strike="noStrike" dirty="0">
                          <a:solidFill>
                            <a:srgbClr val="000000"/>
                          </a:solidFill>
                          <a:latin typeface="Calibri"/>
                        </a:rPr>
                        <a:t>-0,265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r h="243622">
                <a:tc vMerge="1">
                  <a:txBody>
                    <a:bodyPr/>
                    <a:lstStyle/>
                    <a:p>
                      <a:endParaRPr lang="pt-BR"/>
                    </a:p>
                  </a:txBody>
                  <a:tcPr/>
                </a:tc>
                <a:tc>
                  <a:txBody>
                    <a:bodyPr/>
                    <a:lstStyle/>
                    <a:p>
                      <a:pPr algn="ctr" fontAlgn="ctr"/>
                      <a:r>
                        <a:rPr lang="pt-BR" sz="1300" b="0" i="0" u="none" strike="noStrike" dirty="0">
                          <a:solidFill>
                            <a:srgbClr val="000000"/>
                          </a:solidFill>
                          <a:latin typeface="Calibri"/>
                        </a:rPr>
                        <a:t>(-0,935)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r h="232021">
                <a:tc rowSpan="2">
                  <a:txBody>
                    <a:bodyPr/>
                    <a:lstStyle/>
                    <a:p>
                      <a:pPr algn="ctr" fontAlgn="ctr"/>
                      <a:r>
                        <a:rPr lang="pt-BR" sz="1500" b="1" i="0" u="none" strike="noStrike" dirty="0" smtClean="0">
                          <a:solidFill>
                            <a:srgbClr val="000000"/>
                          </a:solidFill>
                          <a:latin typeface="Calibri"/>
                        </a:rPr>
                        <a:t>(Fut.</a:t>
                      </a:r>
                      <a:r>
                        <a:rPr lang="pt-BR" sz="1500" b="1" i="0" u="none" strike="noStrike" baseline="0" dirty="0" smtClean="0">
                          <a:solidFill>
                            <a:srgbClr val="000000"/>
                          </a:solidFill>
                          <a:latin typeface="Calibri"/>
                        </a:rPr>
                        <a:t> +)</a:t>
                      </a:r>
                      <a:r>
                        <a:rPr lang="pt-BR" sz="1000" b="1" i="0" u="none" strike="noStrike" dirty="0" smtClean="0">
                          <a:solidFill>
                            <a:srgbClr val="000000"/>
                          </a:solidFill>
                          <a:latin typeface="Calibri"/>
                        </a:rPr>
                        <a:t>t</a:t>
                      </a:r>
                      <a:endParaRPr lang="pt-BR" sz="1000" b="1" i="0" u="none" strike="noStrike" dirty="0">
                        <a:solidFill>
                          <a:srgbClr val="000000"/>
                        </a:solidFill>
                        <a:latin typeface="Calibri"/>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pt-BR" sz="1300" b="0" i="0" u="none" strike="noStrike" dirty="0">
                          <a:solidFill>
                            <a:srgbClr val="000000"/>
                          </a:solidFill>
                          <a:latin typeface="Calibri"/>
                        </a:rPr>
                        <a:t>0,001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r h="243622">
                <a:tc vMerge="1">
                  <a:txBody>
                    <a:bodyPr/>
                    <a:lstStyle/>
                    <a:p>
                      <a:endParaRPr lang="pt-BR"/>
                    </a:p>
                  </a:txBody>
                  <a:tcPr/>
                </a:tc>
                <a:tc>
                  <a:txBody>
                    <a:bodyPr/>
                    <a:lstStyle/>
                    <a:p>
                      <a:pPr algn="ctr" fontAlgn="ctr"/>
                      <a:r>
                        <a:rPr lang="pt-BR" sz="1300" b="0" i="0" u="none" strike="noStrike" dirty="0">
                          <a:solidFill>
                            <a:srgbClr val="000000"/>
                          </a:solidFill>
                          <a:latin typeface="Calibri"/>
                        </a:rPr>
                        <a:t>(0,069)</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r h="232021">
                <a:tc rowSpan="2">
                  <a:txBody>
                    <a:bodyPr/>
                    <a:lstStyle/>
                    <a:p>
                      <a:pPr algn="ctr" fontAlgn="ctr"/>
                      <a:r>
                        <a:rPr lang="pt-BR" sz="1500" b="1" i="0" u="none" strike="noStrike" dirty="0" smtClean="0">
                          <a:solidFill>
                            <a:srgbClr val="000000"/>
                          </a:solidFill>
                          <a:latin typeface="Calibri"/>
                        </a:rPr>
                        <a:t>(Fut. -)</a:t>
                      </a:r>
                      <a:r>
                        <a:rPr lang="pt-BR" sz="1000" b="1" i="0" u="none" strike="noStrike" dirty="0" smtClean="0">
                          <a:solidFill>
                            <a:srgbClr val="000000"/>
                          </a:solidFill>
                          <a:latin typeface="Calibri"/>
                        </a:rPr>
                        <a:t>t</a:t>
                      </a:r>
                      <a:endParaRPr lang="pt-BR" sz="1000" b="1" i="0" u="none" strike="noStrike" dirty="0">
                        <a:solidFill>
                          <a:srgbClr val="000000"/>
                        </a:solidFill>
                        <a:latin typeface="Calibri"/>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pt-BR" sz="1300" b="0" i="0" u="none" strike="noStrike" dirty="0">
                          <a:solidFill>
                            <a:srgbClr val="000000"/>
                          </a:solidFill>
                          <a:latin typeface="Calibri"/>
                        </a:rPr>
                        <a:t>(0,073)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r h="243622">
                <a:tc vMerge="1">
                  <a:txBody>
                    <a:bodyPr/>
                    <a:lstStyle/>
                    <a:p>
                      <a:endParaRPr lang="pt-BR"/>
                    </a:p>
                  </a:txBody>
                  <a:tcPr/>
                </a:tc>
                <a:tc>
                  <a:txBody>
                    <a:bodyPr/>
                    <a:lstStyle/>
                    <a:p>
                      <a:pPr algn="ctr" fontAlgn="ctr"/>
                      <a:r>
                        <a:rPr lang="pt-BR" sz="1300" b="0" i="0" u="none" strike="noStrike" dirty="0">
                          <a:solidFill>
                            <a:srgbClr val="000000"/>
                          </a:solidFill>
                          <a:latin typeface="Calibri"/>
                        </a:rPr>
                        <a:t>(1,031)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r h="232021">
                <a:tc rowSpan="2">
                  <a:txBody>
                    <a:bodyPr/>
                    <a:lstStyle/>
                    <a:p>
                      <a:pPr algn="ctr" fontAlgn="ctr"/>
                      <a:r>
                        <a:rPr lang="pt-BR" sz="1500" b="1" i="0" u="none" strike="noStrike" dirty="0">
                          <a:solidFill>
                            <a:srgbClr val="000000"/>
                          </a:solidFill>
                          <a:latin typeface="Calibri"/>
                        </a:rPr>
                        <a:t>DCC3M</a:t>
                      </a:r>
                      <a:r>
                        <a:rPr lang="pt-BR" sz="1000" b="1" i="0" u="none" strike="noStrike" dirty="0">
                          <a:solidFill>
                            <a:srgbClr val="000000"/>
                          </a:solidFill>
                          <a:latin typeface="Calibri"/>
                        </a:rPr>
                        <a:t>t-1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pt-BR" sz="1300" b="0" i="0" u="none" strike="noStrike" dirty="0">
                          <a:solidFill>
                            <a:srgbClr val="000000"/>
                          </a:solidFill>
                          <a:latin typeface="Calibri"/>
                        </a:rPr>
                        <a:t>0,939***</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r h="243622">
                <a:tc vMerge="1">
                  <a:txBody>
                    <a:bodyPr/>
                    <a:lstStyle/>
                    <a:p>
                      <a:endParaRPr lang="pt-BR"/>
                    </a:p>
                  </a:txBody>
                  <a:tcPr/>
                </a:tc>
                <a:tc>
                  <a:txBody>
                    <a:bodyPr/>
                    <a:lstStyle/>
                    <a:p>
                      <a:pPr algn="ctr" fontAlgn="ctr"/>
                      <a:r>
                        <a:rPr lang="pt-BR" sz="1300" b="0" i="0" u="none" strike="noStrike" dirty="0">
                          <a:solidFill>
                            <a:srgbClr val="000000"/>
                          </a:solidFill>
                          <a:latin typeface="Calibri"/>
                        </a:rPr>
                        <a:t>(66,65)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r h="243622">
                <a:tc gridSpan="2">
                  <a:txBody>
                    <a:bodyPr/>
                    <a:lstStyle/>
                    <a:p>
                      <a:pPr algn="ctr" fontAlgn="ctr"/>
                      <a:r>
                        <a:rPr lang="pt-BR" sz="1300" b="0" i="0" u="none" strike="noStrike" dirty="0">
                          <a:solidFill>
                            <a:srgbClr val="000000"/>
                          </a:solidFill>
                          <a:latin typeface="Calibri"/>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pt-BR"/>
                    </a:p>
                  </a:txBody>
                  <a:tcPr/>
                </a:tc>
              </a:tr>
              <a:tr h="243622">
                <a:tc>
                  <a:txBody>
                    <a:bodyPr/>
                    <a:lstStyle/>
                    <a:p>
                      <a:pPr algn="ctr" fontAlgn="ctr"/>
                      <a:r>
                        <a:rPr lang="pt-BR" sz="1500" b="1" i="0" u="none" strike="noStrike" dirty="0">
                          <a:solidFill>
                            <a:srgbClr val="000000"/>
                          </a:solidFill>
                          <a:latin typeface="Calibri"/>
                        </a:rPr>
                        <a:t>F - </a:t>
                      </a:r>
                      <a:r>
                        <a:rPr lang="pt-BR" sz="1500" b="1" i="0" u="none" strike="noStrike" dirty="0" err="1">
                          <a:solidFill>
                            <a:srgbClr val="000000"/>
                          </a:solidFill>
                          <a:latin typeface="Calibri"/>
                        </a:rPr>
                        <a:t>Stat</a:t>
                      </a:r>
                      <a:r>
                        <a:rPr lang="pt-BR" sz="1500" b="1" i="0" u="none" strike="noStrike" dirty="0">
                          <a:solidFill>
                            <a:srgbClr val="000000"/>
                          </a:solidFill>
                          <a:latin typeface="Calibri"/>
                        </a:rPr>
                        <a:t>.</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pt-BR" sz="1300" b="0" i="0" u="none" strike="noStrike" dirty="0">
                          <a:solidFill>
                            <a:srgbClr val="000000"/>
                          </a:solidFill>
                          <a:latin typeface="Calibri"/>
                        </a:rPr>
                        <a:t>2250***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3622">
                <a:tc>
                  <a:txBody>
                    <a:bodyPr/>
                    <a:lstStyle/>
                    <a:p>
                      <a:pPr algn="ctr" fontAlgn="ctr"/>
                      <a:r>
                        <a:rPr lang="pt-BR" sz="1500" b="1" i="0" u="none" strike="noStrike" dirty="0">
                          <a:solidFill>
                            <a:srgbClr val="000000"/>
                          </a:solidFill>
                          <a:latin typeface="Calibri"/>
                        </a:rPr>
                        <a:t>Adj. R2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pt-BR" sz="1300" b="0" i="0" u="none" strike="noStrike" dirty="0">
                          <a:solidFill>
                            <a:srgbClr val="000000"/>
                          </a:solidFill>
                          <a:latin typeface="Calibri"/>
                        </a:rPr>
                        <a:t>0,89</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3622">
                <a:tc>
                  <a:txBody>
                    <a:bodyPr/>
                    <a:lstStyle/>
                    <a:p>
                      <a:pPr algn="ctr" fontAlgn="ctr"/>
                      <a:r>
                        <a:rPr lang="pt-BR" sz="1500" b="1" i="0" u="none" strike="noStrike" dirty="0">
                          <a:solidFill>
                            <a:srgbClr val="000000"/>
                          </a:solidFill>
                          <a:latin typeface="Calibri"/>
                        </a:rPr>
                        <a:t>Q </a:t>
                      </a:r>
                      <a:r>
                        <a:rPr lang="pt-BR" sz="1500" b="1" i="0" u="none" strike="noStrike" dirty="0" err="1">
                          <a:solidFill>
                            <a:srgbClr val="000000"/>
                          </a:solidFill>
                          <a:latin typeface="Calibri"/>
                        </a:rPr>
                        <a:t>Stat</a:t>
                      </a:r>
                      <a:r>
                        <a:rPr lang="pt-BR" sz="1500" b="1" i="0" u="none" strike="noStrike" dirty="0">
                          <a:solidFill>
                            <a:srgbClr val="000000"/>
                          </a:solidFill>
                          <a:latin typeface="Calibri"/>
                        </a:rPr>
                        <a:t>. (7 </a:t>
                      </a:r>
                      <a:r>
                        <a:rPr lang="pt-BR" sz="1500" b="1" i="0" u="none" strike="noStrike" dirty="0" err="1">
                          <a:solidFill>
                            <a:srgbClr val="000000"/>
                          </a:solidFill>
                          <a:latin typeface="Calibri"/>
                        </a:rPr>
                        <a:t>lags</a:t>
                      </a:r>
                      <a:r>
                        <a:rPr lang="pt-BR" sz="1500" b="1" i="0" u="none" strike="noStrike" dirty="0">
                          <a:solidFill>
                            <a:srgbClr val="000000"/>
                          </a:solidFill>
                          <a:latin typeface="Calibri"/>
                        </a:rPr>
                        <a:t>)</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pt-BR" sz="1300" b="0" i="0" u="none" strike="noStrike" dirty="0">
                          <a:solidFill>
                            <a:srgbClr val="000000"/>
                          </a:solidFill>
                          <a:latin typeface="Calibri"/>
                        </a:rPr>
                        <a:t>13,68*</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48230" name="AutoShape 145"/>
          <p:cNvSpPr>
            <a:spLocks noChangeArrowheads="1"/>
          </p:cNvSpPr>
          <p:nvPr/>
        </p:nvSpPr>
        <p:spPr bwMode="auto">
          <a:xfrm>
            <a:off x="4997450" y="2500313"/>
            <a:ext cx="288925" cy="214312"/>
          </a:xfrm>
          <a:prstGeom prst="rightArrow">
            <a:avLst>
              <a:gd name="adj1" fmla="val 50000"/>
              <a:gd name="adj2" fmla="val 33704"/>
            </a:avLst>
          </a:prstGeom>
          <a:solidFill>
            <a:srgbClr val="FF3300"/>
          </a:solidFill>
          <a:ln w="9525">
            <a:solidFill>
              <a:srgbClr val="FF3300"/>
            </a:solidFill>
            <a:miter lim="800000"/>
            <a:headEnd/>
            <a:tailEnd/>
          </a:ln>
        </p:spPr>
        <p:txBody>
          <a:bodyPr wrap="none" anchor="ctr"/>
          <a:lstStyle/>
          <a:p>
            <a:pPr defTabSz="912813"/>
            <a:endParaRPr lang="en-US"/>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pPr defTabSz="912813" eaLnBrk="1" hangingPunct="1"/>
            <a:r>
              <a:rPr lang="en-US" sz="4000" smtClean="0"/>
              <a:t>4.2. Spread Onshore-Offshore and Banks´Short Term Arbitrage</a:t>
            </a:r>
          </a:p>
        </p:txBody>
      </p:sp>
      <p:graphicFrame>
        <p:nvGraphicFramePr>
          <p:cNvPr id="5" name="Tabela 4"/>
          <p:cNvGraphicFramePr>
            <a:graphicFrameLocks noGrp="1"/>
          </p:cNvGraphicFramePr>
          <p:nvPr/>
        </p:nvGraphicFramePr>
        <p:xfrm>
          <a:off x="1214438" y="1643063"/>
          <a:ext cx="6643734" cy="4714908"/>
        </p:xfrm>
        <a:graphic>
          <a:graphicData uri="http://schemas.openxmlformats.org/drawingml/2006/table">
            <a:tbl>
              <a:tblPr/>
              <a:tblGrid>
                <a:gridCol w="1741955"/>
                <a:gridCol w="1093785"/>
                <a:gridCol w="972254"/>
                <a:gridCol w="1741955"/>
                <a:gridCol w="1093785"/>
              </a:tblGrid>
              <a:tr h="304581">
                <a:tc>
                  <a:txBody>
                    <a:bodyPr/>
                    <a:lstStyle/>
                    <a:p>
                      <a:pPr algn="ctr" fontAlgn="ctr"/>
                      <a:r>
                        <a:rPr lang="pt-BR" sz="1500" b="1" i="0" u="none" strike="noStrike" dirty="0" err="1">
                          <a:solidFill>
                            <a:srgbClr val="000000"/>
                          </a:solidFill>
                          <a:latin typeface="Calibri"/>
                        </a:rPr>
                        <a:t>BP</a:t>
                      </a:r>
                      <a:r>
                        <a:rPr lang="pt-BR" sz="1000" b="1" i="0" u="none" strike="noStrike" dirty="0" err="1">
                          <a:solidFill>
                            <a:srgbClr val="000000"/>
                          </a:solidFill>
                          <a:latin typeface="Calibri"/>
                        </a:rPr>
                        <a:t>t</a:t>
                      </a:r>
                      <a:endParaRPr lang="pt-BR" sz="1000" b="1" i="0" u="none" strike="noStrike" dirty="0">
                        <a:solidFill>
                          <a:srgbClr val="000000"/>
                        </a:solidFill>
                        <a:latin typeface="Calibri"/>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pt-BR" sz="1500" b="1" i="0" u="none" strike="noStrike" dirty="0">
                          <a:solidFill>
                            <a:srgbClr val="000000"/>
                          </a:solidFill>
                          <a:latin typeface="Calibri"/>
                        </a:rPr>
                        <a:t>OLS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endParaRPr lang="pt-BR" sz="1100" b="0" i="0" u="none" strike="noStrike">
                        <a:solidFill>
                          <a:srgbClr val="000000"/>
                        </a:solidFill>
                        <a:latin typeface="Calibri"/>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pt-BR" sz="1500" b="1" i="0" u="none" strike="noStrike" dirty="0" err="1">
                          <a:solidFill>
                            <a:srgbClr val="000000"/>
                          </a:solidFill>
                          <a:latin typeface="Calibri"/>
                        </a:rPr>
                        <a:t>BP</a:t>
                      </a:r>
                      <a:r>
                        <a:rPr lang="pt-BR" sz="1000" b="1" i="0" u="none" strike="noStrike" dirty="0" err="1">
                          <a:solidFill>
                            <a:srgbClr val="000000"/>
                          </a:solidFill>
                          <a:latin typeface="Calibri"/>
                        </a:rPr>
                        <a:t>t</a:t>
                      </a:r>
                      <a:endParaRPr lang="pt-BR" sz="1000" b="1" i="0" u="none" strike="noStrike" dirty="0">
                        <a:solidFill>
                          <a:srgbClr val="000000"/>
                        </a:solidFill>
                        <a:latin typeface="Calibri"/>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pt-BR" sz="1500" b="1" i="0" u="none" strike="noStrike" dirty="0">
                          <a:solidFill>
                            <a:srgbClr val="000000"/>
                          </a:solidFill>
                          <a:latin typeface="Calibri"/>
                        </a:rPr>
                        <a:t>OLS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3664">
                <a:tc rowSpan="2">
                  <a:txBody>
                    <a:bodyPr/>
                    <a:lstStyle/>
                    <a:p>
                      <a:pPr algn="ctr" fontAlgn="ctr"/>
                      <a:r>
                        <a:rPr lang="pt-BR" sz="1500" b="1" i="0" u="none" strike="noStrike" dirty="0">
                          <a:solidFill>
                            <a:srgbClr val="000000"/>
                          </a:solidFill>
                          <a:latin typeface="Calibri"/>
                        </a:rPr>
                        <a:t>c</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pt-BR" sz="1300" b="0" i="0" u="none" strike="noStrike" dirty="0">
                          <a:solidFill>
                            <a:srgbClr val="000000"/>
                          </a:solidFill>
                          <a:latin typeface="Calibri"/>
                        </a:rPr>
                        <a:t>4102,5***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ctr"/>
                      <a:endParaRPr lang="pt-BR" sz="1100" b="0" i="0" u="none" strike="noStrike">
                        <a:solidFill>
                          <a:srgbClr val="000000"/>
                        </a:solidFill>
                        <a:latin typeface="Calibri"/>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rowSpan="2">
                  <a:txBody>
                    <a:bodyPr/>
                    <a:lstStyle/>
                    <a:p>
                      <a:pPr algn="ctr" fontAlgn="ctr"/>
                      <a:r>
                        <a:rPr lang="pt-BR" sz="1500" b="1" i="0" u="none" strike="noStrike" dirty="0">
                          <a:solidFill>
                            <a:srgbClr val="000000"/>
                          </a:solidFill>
                          <a:latin typeface="Calibri"/>
                        </a:rPr>
                        <a:t>c</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pt-BR" sz="1300" b="0" i="0" u="none" strike="noStrike" dirty="0" smtClean="0">
                          <a:solidFill>
                            <a:srgbClr val="000000"/>
                          </a:solidFill>
                          <a:latin typeface="Calibri"/>
                        </a:rPr>
                        <a:t>3880,3***</a:t>
                      </a:r>
                      <a:endParaRPr lang="pt-BR" sz="1300" b="0" i="0" u="none" strike="noStrike" dirty="0">
                        <a:solidFill>
                          <a:srgbClr val="000000"/>
                        </a:solidFill>
                        <a:latin typeface="Calibri"/>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r h="255848">
                <a:tc vMerge="1">
                  <a:txBody>
                    <a:bodyPr/>
                    <a:lstStyle/>
                    <a:p>
                      <a:endParaRPr lang="pt-BR"/>
                    </a:p>
                  </a:txBody>
                  <a:tcPr/>
                </a:tc>
                <a:tc>
                  <a:txBody>
                    <a:bodyPr/>
                    <a:lstStyle/>
                    <a:p>
                      <a:pPr algn="ctr" fontAlgn="ctr"/>
                      <a:r>
                        <a:rPr lang="pt-BR" sz="1300" b="0" i="0" u="none" strike="noStrike" dirty="0">
                          <a:solidFill>
                            <a:srgbClr val="000000"/>
                          </a:solidFill>
                          <a:latin typeface="Calibri"/>
                        </a:rPr>
                        <a:t>(4,03)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ctr"/>
                      <a:endParaRPr lang="pt-BR" sz="1100" b="0" i="0" u="none" strike="noStrike">
                        <a:solidFill>
                          <a:srgbClr val="000000"/>
                        </a:solidFill>
                        <a:latin typeface="Calibri"/>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vMerge="1">
                  <a:txBody>
                    <a:bodyPr/>
                    <a:lstStyle/>
                    <a:p>
                      <a:endParaRPr lang="pt-BR"/>
                    </a:p>
                  </a:txBody>
                  <a:tcPr/>
                </a:tc>
                <a:tc>
                  <a:txBody>
                    <a:bodyPr/>
                    <a:lstStyle/>
                    <a:p>
                      <a:pPr algn="ctr" fontAlgn="ctr"/>
                      <a:r>
                        <a:rPr lang="pt-BR" sz="1300" b="0" i="0" u="none" strike="noStrike" dirty="0">
                          <a:solidFill>
                            <a:srgbClr val="000000"/>
                          </a:solidFill>
                          <a:latin typeface="Calibri"/>
                        </a:rPr>
                        <a:t>(3,71)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r h="243664">
                <a:tc rowSpan="2">
                  <a:txBody>
                    <a:bodyPr/>
                    <a:lstStyle/>
                    <a:p>
                      <a:pPr algn="ctr" fontAlgn="ctr"/>
                      <a:r>
                        <a:rPr lang="pt-BR" sz="1500" b="1" i="0" u="none" strike="noStrike" dirty="0" smtClean="0">
                          <a:solidFill>
                            <a:srgbClr val="000000"/>
                          </a:solidFill>
                          <a:latin typeface="Calibri"/>
                        </a:rPr>
                        <a:t>(Spot</a:t>
                      </a:r>
                      <a:r>
                        <a:rPr lang="pt-BR" sz="1500" b="1" i="0" u="none" strike="noStrike" baseline="0" dirty="0" smtClean="0">
                          <a:solidFill>
                            <a:srgbClr val="000000"/>
                          </a:solidFill>
                          <a:latin typeface="Calibri"/>
                        </a:rPr>
                        <a:t> +)</a:t>
                      </a:r>
                      <a:r>
                        <a:rPr lang="pt-BR" sz="1000" b="1" i="0" u="none" strike="noStrike" dirty="0" smtClean="0">
                          <a:solidFill>
                            <a:srgbClr val="000000"/>
                          </a:solidFill>
                          <a:latin typeface="Calibri"/>
                        </a:rPr>
                        <a:t>t</a:t>
                      </a:r>
                      <a:endParaRPr lang="pt-BR" sz="1000" b="1" i="0" u="none" strike="noStrike" dirty="0">
                        <a:solidFill>
                          <a:srgbClr val="000000"/>
                        </a:solidFill>
                        <a:latin typeface="Calibri"/>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pt-BR" sz="1300" b="0" i="0" u="none" strike="noStrike" dirty="0">
                          <a:solidFill>
                            <a:srgbClr val="000000"/>
                          </a:solidFill>
                          <a:latin typeface="Calibri"/>
                        </a:rPr>
                        <a:t>-1149,4***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ctr"/>
                      <a:endParaRPr lang="pt-BR" sz="1100" b="0" i="0" u="none" strike="noStrike">
                        <a:solidFill>
                          <a:srgbClr val="000000"/>
                        </a:solidFill>
                        <a:latin typeface="Calibri"/>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rowSpan="2">
                  <a:txBody>
                    <a:bodyPr/>
                    <a:lstStyle/>
                    <a:p>
                      <a:pPr algn="ctr" fontAlgn="ctr"/>
                      <a:r>
                        <a:rPr lang="pt-BR" sz="1500" b="1" i="0" u="none" strike="noStrike" dirty="0" smtClean="0">
                          <a:solidFill>
                            <a:srgbClr val="000000"/>
                          </a:solidFill>
                          <a:latin typeface="Calibri"/>
                        </a:rPr>
                        <a:t>(Spot</a:t>
                      </a:r>
                      <a:r>
                        <a:rPr lang="pt-BR" sz="1500" b="1" i="0" u="none" strike="noStrike" baseline="0" dirty="0" smtClean="0">
                          <a:solidFill>
                            <a:srgbClr val="000000"/>
                          </a:solidFill>
                          <a:latin typeface="Calibri"/>
                        </a:rPr>
                        <a:t> +)</a:t>
                      </a:r>
                      <a:r>
                        <a:rPr lang="pt-BR" sz="1000" b="1" i="0" u="none" strike="noStrike" dirty="0" smtClean="0">
                          <a:solidFill>
                            <a:srgbClr val="000000"/>
                          </a:solidFill>
                          <a:latin typeface="Calibri"/>
                        </a:rPr>
                        <a:t>t</a:t>
                      </a:r>
                      <a:endParaRPr lang="pt-BR" sz="1000" b="1" i="0" u="none" strike="noStrike" dirty="0">
                        <a:solidFill>
                          <a:srgbClr val="000000"/>
                        </a:solidFill>
                        <a:latin typeface="Calibri"/>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pt-BR" sz="1300" b="0" i="0" u="none" strike="noStrike" dirty="0">
                          <a:solidFill>
                            <a:srgbClr val="000000"/>
                          </a:solidFill>
                          <a:latin typeface="Calibri"/>
                        </a:rPr>
                        <a:t>-1179,1***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r h="255848">
                <a:tc vMerge="1">
                  <a:txBody>
                    <a:bodyPr/>
                    <a:lstStyle/>
                    <a:p>
                      <a:endParaRPr lang="pt-BR"/>
                    </a:p>
                  </a:txBody>
                  <a:tcPr/>
                </a:tc>
                <a:tc>
                  <a:txBody>
                    <a:bodyPr/>
                    <a:lstStyle/>
                    <a:p>
                      <a:pPr algn="ctr" fontAlgn="ctr"/>
                      <a:r>
                        <a:rPr lang="pt-BR" sz="1300" b="0" i="0" u="none" strike="noStrike" dirty="0">
                          <a:solidFill>
                            <a:srgbClr val="000000"/>
                          </a:solidFill>
                          <a:latin typeface="Calibri"/>
                        </a:rPr>
                        <a:t>(-4,35)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ctr"/>
                      <a:endParaRPr lang="pt-BR" sz="1100" b="0" i="0" u="none" strike="noStrike">
                        <a:solidFill>
                          <a:srgbClr val="000000"/>
                        </a:solidFill>
                        <a:latin typeface="Calibri"/>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vMerge="1">
                  <a:txBody>
                    <a:bodyPr/>
                    <a:lstStyle/>
                    <a:p>
                      <a:endParaRPr lang="pt-BR"/>
                    </a:p>
                  </a:txBody>
                  <a:tcPr/>
                </a:tc>
                <a:tc>
                  <a:txBody>
                    <a:bodyPr/>
                    <a:lstStyle/>
                    <a:p>
                      <a:pPr algn="ctr" fontAlgn="ctr"/>
                      <a:r>
                        <a:rPr lang="pt-BR" sz="1300" b="0" i="0" u="none" strike="noStrike" dirty="0">
                          <a:solidFill>
                            <a:srgbClr val="000000"/>
                          </a:solidFill>
                          <a:latin typeface="Calibri"/>
                        </a:rPr>
                        <a:t>(-4,18)</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r h="243664">
                <a:tc rowSpan="2">
                  <a:txBody>
                    <a:bodyPr/>
                    <a:lstStyle/>
                    <a:p>
                      <a:pPr algn="ctr" fontAlgn="ctr"/>
                      <a:r>
                        <a:rPr lang="pt-BR" sz="1500" b="1" i="0" u="none" strike="noStrike" dirty="0" smtClean="0">
                          <a:solidFill>
                            <a:srgbClr val="000000"/>
                          </a:solidFill>
                          <a:latin typeface="Calibri"/>
                        </a:rPr>
                        <a:t>(Spot</a:t>
                      </a:r>
                      <a:r>
                        <a:rPr lang="pt-BR" sz="1500" b="1" i="0" u="none" strike="noStrike" baseline="0" dirty="0" smtClean="0">
                          <a:solidFill>
                            <a:srgbClr val="000000"/>
                          </a:solidFill>
                          <a:latin typeface="Calibri"/>
                        </a:rPr>
                        <a:t> –)</a:t>
                      </a:r>
                      <a:r>
                        <a:rPr lang="pt-BR" sz="1000" b="1" i="0" u="none" strike="noStrike" dirty="0" smtClean="0">
                          <a:solidFill>
                            <a:srgbClr val="000000"/>
                          </a:solidFill>
                          <a:latin typeface="Calibri"/>
                        </a:rPr>
                        <a:t>t</a:t>
                      </a:r>
                      <a:endParaRPr lang="pt-BR" sz="1000" b="1" i="0" u="none" strike="noStrike" dirty="0">
                        <a:solidFill>
                          <a:srgbClr val="000000"/>
                        </a:solidFill>
                        <a:latin typeface="Calibri"/>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pt-BR" sz="1300" b="0" i="0" u="none" strike="noStrike" dirty="0">
                          <a:solidFill>
                            <a:srgbClr val="000000"/>
                          </a:solidFill>
                          <a:latin typeface="Calibri"/>
                        </a:rPr>
                        <a:t>1162,7***</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ctr"/>
                      <a:endParaRPr lang="pt-BR" sz="1100" b="0" i="0" u="none" strike="noStrike">
                        <a:solidFill>
                          <a:srgbClr val="000000"/>
                        </a:solidFill>
                        <a:latin typeface="Calibri"/>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rowSpan="2">
                  <a:txBody>
                    <a:bodyPr/>
                    <a:lstStyle/>
                    <a:p>
                      <a:pPr algn="ctr" fontAlgn="ctr"/>
                      <a:r>
                        <a:rPr lang="pt-BR" sz="1500" b="1" i="0" u="none" strike="noStrike" dirty="0" smtClean="0">
                          <a:solidFill>
                            <a:srgbClr val="000000"/>
                          </a:solidFill>
                          <a:latin typeface="Calibri"/>
                        </a:rPr>
                        <a:t>(Spot</a:t>
                      </a:r>
                      <a:r>
                        <a:rPr lang="pt-BR" sz="1500" b="1" i="0" u="none" strike="noStrike" baseline="0" dirty="0" smtClean="0">
                          <a:solidFill>
                            <a:srgbClr val="000000"/>
                          </a:solidFill>
                          <a:latin typeface="Calibri"/>
                        </a:rPr>
                        <a:t> –)</a:t>
                      </a:r>
                      <a:r>
                        <a:rPr lang="pt-BR" sz="1000" b="1" i="0" u="none" strike="noStrike" dirty="0" smtClean="0">
                          <a:solidFill>
                            <a:srgbClr val="000000"/>
                          </a:solidFill>
                          <a:latin typeface="Calibri"/>
                        </a:rPr>
                        <a:t>t</a:t>
                      </a:r>
                      <a:endParaRPr lang="pt-BR" sz="1000" b="1" i="0" u="none" strike="noStrike" dirty="0">
                        <a:solidFill>
                          <a:srgbClr val="000000"/>
                        </a:solidFill>
                        <a:latin typeface="Calibri"/>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pt-BR" sz="1300" b="0" i="0" u="none" strike="noStrike" dirty="0">
                          <a:solidFill>
                            <a:srgbClr val="000000"/>
                          </a:solidFill>
                          <a:latin typeface="Calibri"/>
                        </a:rPr>
                        <a:t>914,7</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r h="255848">
                <a:tc vMerge="1">
                  <a:txBody>
                    <a:bodyPr/>
                    <a:lstStyle/>
                    <a:p>
                      <a:endParaRPr lang="pt-BR"/>
                    </a:p>
                  </a:txBody>
                  <a:tcPr/>
                </a:tc>
                <a:tc>
                  <a:txBody>
                    <a:bodyPr/>
                    <a:lstStyle/>
                    <a:p>
                      <a:pPr algn="ctr" fontAlgn="ctr"/>
                      <a:r>
                        <a:rPr lang="pt-BR" sz="1300" b="0" i="0" u="none" strike="noStrike" dirty="0">
                          <a:solidFill>
                            <a:srgbClr val="000000"/>
                          </a:solidFill>
                          <a:latin typeface="Calibri"/>
                        </a:rPr>
                        <a:t>(2,44)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ctr"/>
                      <a:endParaRPr lang="pt-BR" sz="1100" b="0" i="0" u="none" strike="noStrike">
                        <a:solidFill>
                          <a:srgbClr val="000000"/>
                        </a:solidFill>
                        <a:latin typeface="Calibri"/>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vMerge="1">
                  <a:txBody>
                    <a:bodyPr/>
                    <a:lstStyle/>
                    <a:p>
                      <a:endParaRPr lang="pt-BR"/>
                    </a:p>
                  </a:txBody>
                  <a:tcPr/>
                </a:tc>
                <a:tc>
                  <a:txBody>
                    <a:bodyPr/>
                    <a:lstStyle/>
                    <a:p>
                      <a:pPr algn="ctr" fontAlgn="ctr"/>
                      <a:r>
                        <a:rPr lang="pt-BR" sz="1300" b="0" i="0" u="none" strike="noStrike" dirty="0">
                          <a:solidFill>
                            <a:srgbClr val="000000"/>
                          </a:solidFill>
                          <a:latin typeface="Calibri"/>
                        </a:rPr>
                        <a:t>(1,43)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r h="243664">
                <a:tc rowSpan="2">
                  <a:txBody>
                    <a:bodyPr/>
                    <a:lstStyle/>
                    <a:p>
                      <a:pPr algn="ctr" fontAlgn="ctr"/>
                      <a:r>
                        <a:rPr lang="pt-BR" sz="1500" b="1" i="0" u="none" strike="noStrike" dirty="0" smtClean="0">
                          <a:solidFill>
                            <a:srgbClr val="000000"/>
                          </a:solidFill>
                          <a:latin typeface="Calibri"/>
                        </a:rPr>
                        <a:t>(Fut.</a:t>
                      </a:r>
                      <a:r>
                        <a:rPr lang="pt-BR" sz="1500" b="1" i="0" u="none" strike="noStrike" baseline="0" dirty="0" smtClean="0">
                          <a:solidFill>
                            <a:srgbClr val="000000"/>
                          </a:solidFill>
                          <a:latin typeface="Calibri"/>
                        </a:rPr>
                        <a:t> +)</a:t>
                      </a:r>
                      <a:r>
                        <a:rPr lang="pt-BR" sz="1000" b="1" i="0" u="none" strike="noStrike" dirty="0" smtClean="0">
                          <a:solidFill>
                            <a:srgbClr val="000000"/>
                          </a:solidFill>
                          <a:latin typeface="Calibri"/>
                        </a:rPr>
                        <a:t>t</a:t>
                      </a:r>
                      <a:endParaRPr lang="pt-BR" sz="1000" b="1" i="0" u="none" strike="noStrike" dirty="0">
                        <a:solidFill>
                          <a:srgbClr val="000000"/>
                        </a:solidFill>
                        <a:latin typeface="Calibri"/>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pt-BR" sz="1300" b="0" i="0" u="none" strike="noStrike" dirty="0">
                          <a:solidFill>
                            <a:srgbClr val="000000"/>
                          </a:solidFill>
                          <a:latin typeface="Calibri"/>
                        </a:rPr>
                        <a:t>0,307</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ctr"/>
                      <a:endParaRPr lang="pt-BR" sz="1100" b="0" i="0" u="none" strike="noStrike" dirty="0">
                        <a:solidFill>
                          <a:srgbClr val="000000"/>
                        </a:solidFill>
                        <a:latin typeface="Calibri"/>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rowSpan="2">
                  <a:txBody>
                    <a:bodyPr/>
                    <a:lstStyle/>
                    <a:p>
                      <a:pPr algn="ctr" fontAlgn="ctr"/>
                      <a:r>
                        <a:rPr lang="pt-BR" sz="1500" b="1" i="0" u="none" strike="noStrike" dirty="0" smtClean="0">
                          <a:solidFill>
                            <a:srgbClr val="000000"/>
                          </a:solidFill>
                          <a:latin typeface="Calibri"/>
                        </a:rPr>
                        <a:t>(Fut.</a:t>
                      </a:r>
                      <a:r>
                        <a:rPr lang="pt-BR" sz="1500" b="1" i="0" u="none" strike="noStrike" baseline="0" dirty="0" smtClean="0">
                          <a:solidFill>
                            <a:srgbClr val="000000"/>
                          </a:solidFill>
                          <a:latin typeface="Calibri"/>
                        </a:rPr>
                        <a:t> +)</a:t>
                      </a:r>
                      <a:r>
                        <a:rPr lang="pt-BR" sz="1000" b="1" i="0" u="none" strike="noStrike" dirty="0" smtClean="0">
                          <a:solidFill>
                            <a:srgbClr val="000000"/>
                          </a:solidFill>
                          <a:latin typeface="Calibri"/>
                        </a:rPr>
                        <a:t>t</a:t>
                      </a:r>
                      <a:endParaRPr lang="pt-BR" sz="1000" b="1" i="0" u="none" strike="noStrike" dirty="0">
                        <a:solidFill>
                          <a:srgbClr val="000000"/>
                        </a:solidFill>
                        <a:latin typeface="Calibri"/>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pt-BR" sz="1300" b="0" i="0" u="none" strike="noStrike" dirty="0">
                          <a:solidFill>
                            <a:srgbClr val="000000"/>
                          </a:solidFill>
                          <a:latin typeface="Calibri"/>
                        </a:rPr>
                        <a:t>-0,165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r h="255848">
                <a:tc vMerge="1">
                  <a:txBody>
                    <a:bodyPr/>
                    <a:lstStyle/>
                    <a:p>
                      <a:endParaRPr lang="pt-BR"/>
                    </a:p>
                  </a:txBody>
                  <a:tcPr/>
                </a:tc>
                <a:tc>
                  <a:txBody>
                    <a:bodyPr/>
                    <a:lstStyle/>
                    <a:p>
                      <a:pPr algn="ctr" fontAlgn="ctr"/>
                      <a:r>
                        <a:rPr lang="pt-BR" sz="1300" b="0" i="0" u="none" strike="noStrike" dirty="0">
                          <a:solidFill>
                            <a:srgbClr val="000000"/>
                          </a:solidFill>
                          <a:latin typeface="Calibri"/>
                        </a:rPr>
                        <a:t>(0,90)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ctr"/>
                      <a:endParaRPr lang="pt-BR" sz="1100" b="0" i="0" u="none" strike="noStrike">
                        <a:solidFill>
                          <a:srgbClr val="000000"/>
                        </a:solidFill>
                        <a:latin typeface="Calibri"/>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vMerge="1">
                  <a:txBody>
                    <a:bodyPr/>
                    <a:lstStyle/>
                    <a:p>
                      <a:endParaRPr lang="pt-BR"/>
                    </a:p>
                  </a:txBody>
                  <a:tcPr/>
                </a:tc>
                <a:tc>
                  <a:txBody>
                    <a:bodyPr/>
                    <a:lstStyle/>
                    <a:p>
                      <a:pPr algn="ctr" fontAlgn="ctr"/>
                      <a:r>
                        <a:rPr lang="pt-BR" sz="1300" b="0" i="0" u="none" strike="noStrike" dirty="0">
                          <a:solidFill>
                            <a:srgbClr val="000000"/>
                          </a:solidFill>
                          <a:latin typeface="Calibri"/>
                        </a:rPr>
                        <a:t>(-0,56)</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r h="243664">
                <a:tc rowSpan="2">
                  <a:txBody>
                    <a:bodyPr/>
                    <a:lstStyle/>
                    <a:p>
                      <a:pPr algn="ctr" fontAlgn="ctr"/>
                      <a:r>
                        <a:rPr lang="pt-BR" sz="1500" b="1" i="0" u="none" strike="noStrike" dirty="0" smtClean="0">
                          <a:solidFill>
                            <a:srgbClr val="000000"/>
                          </a:solidFill>
                          <a:latin typeface="Calibri"/>
                        </a:rPr>
                        <a:t>(Fut. -)</a:t>
                      </a:r>
                      <a:r>
                        <a:rPr lang="pt-BR" sz="1000" b="1" i="0" u="none" strike="noStrike" dirty="0" smtClean="0">
                          <a:solidFill>
                            <a:srgbClr val="000000"/>
                          </a:solidFill>
                          <a:latin typeface="Calibri"/>
                        </a:rPr>
                        <a:t>t</a:t>
                      </a:r>
                      <a:endParaRPr lang="pt-BR" sz="1000" b="1" i="0" u="none" strike="noStrike" dirty="0">
                        <a:solidFill>
                          <a:srgbClr val="000000"/>
                        </a:solidFill>
                        <a:latin typeface="Calibri"/>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pt-BR" sz="1300" b="0" i="0" u="none" strike="noStrike" dirty="0">
                          <a:solidFill>
                            <a:srgbClr val="000000"/>
                          </a:solidFill>
                          <a:latin typeface="Calibri"/>
                        </a:rPr>
                        <a:t>-0,047</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ctr"/>
                      <a:endParaRPr lang="pt-BR" sz="1100" b="0" i="0" u="none" strike="noStrike">
                        <a:solidFill>
                          <a:srgbClr val="000000"/>
                        </a:solidFill>
                        <a:latin typeface="Calibri"/>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rowSpan="2">
                  <a:txBody>
                    <a:bodyPr/>
                    <a:lstStyle/>
                    <a:p>
                      <a:pPr algn="ctr" fontAlgn="ctr"/>
                      <a:r>
                        <a:rPr lang="pt-BR" sz="1500" b="1" i="0" u="none" strike="noStrike" dirty="0" smtClean="0">
                          <a:solidFill>
                            <a:srgbClr val="000000"/>
                          </a:solidFill>
                          <a:latin typeface="Calibri"/>
                        </a:rPr>
                        <a:t>(Fut. -)</a:t>
                      </a:r>
                      <a:r>
                        <a:rPr lang="pt-BR" sz="1000" b="1" i="0" u="none" strike="noStrike" dirty="0" smtClean="0">
                          <a:solidFill>
                            <a:srgbClr val="000000"/>
                          </a:solidFill>
                          <a:latin typeface="Calibri"/>
                        </a:rPr>
                        <a:t>t</a:t>
                      </a:r>
                      <a:endParaRPr lang="pt-BR" sz="1000" b="1" i="0" u="none" strike="noStrike" dirty="0">
                        <a:solidFill>
                          <a:srgbClr val="000000"/>
                        </a:solidFill>
                        <a:latin typeface="Calibri"/>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pt-BR" sz="1300" b="0" i="0" u="none" strike="noStrike" dirty="0">
                          <a:solidFill>
                            <a:srgbClr val="000000"/>
                          </a:solidFill>
                          <a:latin typeface="Calibri"/>
                        </a:rPr>
                        <a:t>0,575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r h="255848">
                <a:tc vMerge="1">
                  <a:txBody>
                    <a:bodyPr/>
                    <a:lstStyle/>
                    <a:p>
                      <a:endParaRPr lang="pt-BR"/>
                    </a:p>
                  </a:txBody>
                  <a:tcPr/>
                </a:tc>
                <a:tc>
                  <a:txBody>
                    <a:bodyPr/>
                    <a:lstStyle/>
                    <a:p>
                      <a:pPr algn="ctr" fontAlgn="ctr"/>
                      <a:r>
                        <a:rPr lang="pt-BR" sz="1300" b="0" i="0" u="none" strike="noStrike" dirty="0">
                          <a:solidFill>
                            <a:srgbClr val="000000"/>
                          </a:solidFill>
                          <a:latin typeface="Calibri"/>
                        </a:rPr>
                        <a:t>(-0,167)</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ctr"/>
                      <a:endParaRPr lang="pt-BR" sz="1100" b="0" i="0" u="none" strike="noStrike">
                        <a:solidFill>
                          <a:srgbClr val="000000"/>
                        </a:solidFill>
                        <a:latin typeface="Calibri"/>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vMerge="1">
                  <a:txBody>
                    <a:bodyPr/>
                    <a:lstStyle/>
                    <a:p>
                      <a:endParaRPr lang="pt-BR"/>
                    </a:p>
                  </a:txBody>
                  <a:tcPr/>
                </a:tc>
                <a:tc>
                  <a:txBody>
                    <a:bodyPr/>
                    <a:lstStyle/>
                    <a:p>
                      <a:pPr algn="ctr" fontAlgn="ctr"/>
                      <a:r>
                        <a:rPr lang="pt-BR" sz="1300" b="0" i="0" u="none" strike="noStrike" dirty="0">
                          <a:solidFill>
                            <a:srgbClr val="000000"/>
                          </a:solidFill>
                          <a:latin typeface="Calibri"/>
                        </a:rPr>
                        <a:t>(1,306)</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r h="243664">
                <a:tc rowSpan="2">
                  <a:txBody>
                    <a:bodyPr/>
                    <a:lstStyle/>
                    <a:p>
                      <a:pPr algn="ctr" fontAlgn="ctr"/>
                      <a:r>
                        <a:rPr lang="pt-BR" sz="1500" b="1" i="0" u="none" strike="noStrike" dirty="0">
                          <a:solidFill>
                            <a:srgbClr val="000000"/>
                          </a:solidFill>
                          <a:latin typeface="Calibri"/>
                        </a:rPr>
                        <a:t>DCC1M</a:t>
                      </a:r>
                      <a:r>
                        <a:rPr lang="pt-BR" sz="1000" b="1" i="0" u="none" strike="noStrike" dirty="0">
                          <a:solidFill>
                            <a:srgbClr val="000000"/>
                          </a:solidFill>
                          <a:latin typeface="Calibri"/>
                        </a:rPr>
                        <a:t>t</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pt-BR" sz="1300" b="0" i="0" u="none" strike="noStrike" dirty="0">
                          <a:solidFill>
                            <a:srgbClr val="000000"/>
                          </a:solidFill>
                          <a:latin typeface="Calibri"/>
                        </a:rPr>
                        <a:t>-1375,5***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ctr"/>
                      <a:endParaRPr lang="pt-BR" sz="1100" b="0" i="0" u="none" strike="noStrike">
                        <a:solidFill>
                          <a:srgbClr val="000000"/>
                        </a:solidFill>
                        <a:latin typeface="Calibri"/>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rowSpan="2">
                  <a:txBody>
                    <a:bodyPr/>
                    <a:lstStyle/>
                    <a:p>
                      <a:pPr algn="ctr" fontAlgn="ctr"/>
                      <a:r>
                        <a:rPr lang="pt-BR" sz="1500" b="1" i="0" u="none" strike="noStrike" dirty="0">
                          <a:solidFill>
                            <a:srgbClr val="000000"/>
                          </a:solidFill>
                          <a:latin typeface="Calibri"/>
                        </a:rPr>
                        <a:t>DCC3M</a:t>
                      </a:r>
                      <a:r>
                        <a:rPr lang="pt-BR" sz="1000" b="1" i="0" u="none" strike="noStrike" dirty="0">
                          <a:solidFill>
                            <a:srgbClr val="000000"/>
                          </a:solidFill>
                          <a:latin typeface="Calibri"/>
                        </a:rPr>
                        <a:t>t</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pt-BR" sz="1300" b="0" i="0" u="none" strike="noStrike" dirty="0">
                          <a:solidFill>
                            <a:srgbClr val="000000"/>
                          </a:solidFill>
                          <a:latin typeface="Calibri"/>
                        </a:rPr>
                        <a:t>-1342,19*</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r h="255848">
                <a:tc vMerge="1">
                  <a:txBody>
                    <a:bodyPr/>
                    <a:lstStyle/>
                    <a:p>
                      <a:endParaRPr lang="pt-BR"/>
                    </a:p>
                  </a:txBody>
                  <a:tcPr/>
                </a:tc>
                <a:tc>
                  <a:txBody>
                    <a:bodyPr/>
                    <a:lstStyle/>
                    <a:p>
                      <a:pPr algn="ctr" fontAlgn="ctr"/>
                      <a:r>
                        <a:rPr lang="pt-BR" sz="1300" b="0" i="0" u="none" strike="noStrike" dirty="0">
                          <a:solidFill>
                            <a:srgbClr val="000000"/>
                          </a:solidFill>
                          <a:latin typeface="Calibri"/>
                        </a:rPr>
                        <a:t>(-3,09)</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ctr"/>
                      <a:endParaRPr lang="pt-BR" sz="1100" b="0" i="0" u="none" strike="noStrike">
                        <a:solidFill>
                          <a:srgbClr val="000000"/>
                        </a:solidFill>
                        <a:latin typeface="Calibri"/>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vMerge="1">
                  <a:txBody>
                    <a:bodyPr/>
                    <a:lstStyle/>
                    <a:p>
                      <a:endParaRPr lang="pt-BR"/>
                    </a:p>
                  </a:txBody>
                  <a:tcPr/>
                </a:tc>
                <a:tc>
                  <a:txBody>
                    <a:bodyPr/>
                    <a:lstStyle/>
                    <a:p>
                      <a:pPr algn="ctr" fontAlgn="ctr"/>
                      <a:r>
                        <a:rPr lang="pt-BR" sz="1300" b="0" i="0" u="none" strike="noStrike" dirty="0">
                          <a:solidFill>
                            <a:srgbClr val="000000"/>
                          </a:solidFill>
                          <a:latin typeface="Calibri"/>
                        </a:rPr>
                        <a:t>(-1,69)</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r h="243664">
                <a:tc rowSpan="2">
                  <a:txBody>
                    <a:bodyPr/>
                    <a:lstStyle/>
                    <a:p>
                      <a:pPr algn="ctr" fontAlgn="ctr"/>
                      <a:r>
                        <a:rPr lang="pt-BR" sz="1500" b="1" i="0" u="none" strike="noStrike" dirty="0" err="1">
                          <a:solidFill>
                            <a:srgbClr val="000000"/>
                          </a:solidFill>
                          <a:latin typeface="Calibri"/>
                        </a:rPr>
                        <a:t>Dummy</a:t>
                      </a:r>
                      <a:endParaRPr lang="pt-BR" sz="1500" b="1" i="0" u="none" strike="noStrike" dirty="0">
                        <a:solidFill>
                          <a:srgbClr val="000000"/>
                        </a:solidFill>
                        <a:latin typeface="Calibri"/>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pt-BR" sz="1300" b="0" i="0" u="none" strike="noStrike" dirty="0">
                          <a:solidFill>
                            <a:srgbClr val="000000"/>
                          </a:solidFill>
                          <a:latin typeface="Calibri"/>
                        </a:rPr>
                        <a:t>-4619,4***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ctr"/>
                      <a:endParaRPr lang="pt-BR" sz="1100" b="0" i="0" u="none" strike="noStrike">
                        <a:solidFill>
                          <a:srgbClr val="000000"/>
                        </a:solidFill>
                        <a:latin typeface="Calibri"/>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rowSpan="2">
                  <a:txBody>
                    <a:bodyPr/>
                    <a:lstStyle/>
                    <a:p>
                      <a:pPr algn="ctr" fontAlgn="ctr"/>
                      <a:r>
                        <a:rPr lang="pt-BR" sz="1500" b="1" i="0" u="none" strike="noStrike" dirty="0" err="1">
                          <a:solidFill>
                            <a:srgbClr val="000000"/>
                          </a:solidFill>
                          <a:latin typeface="Calibri"/>
                        </a:rPr>
                        <a:t>Dummy</a:t>
                      </a:r>
                      <a:endParaRPr lang="pt-BR" sz="1500" b="1" i="0" u="none" strike="noStrike" dirty="0">
                        <a:solidFill>
                          <a:srgbClr val="000000"/>
                        </a:solidFill>
                        <a:latin typeface="Calibri"/>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pt-BR" sz="1300" b="0" i="0" u="none" strike="noStrike" dirty="0">
                          <a:solidFill>
                            <a:srgbClr val="000000"/>
                          </a:solidFill>
                          <a:latin typeface="Calibri"/>
                        </a:rPr>
                        <a:t>-4270,3***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r h="255848">
                <a:tc vMerge="1">
                  <a:txBody>
                    <a:bodyPr/>
                    <a:lstStyle/>
                    <a:p>
                      <a:endParaRPr lang="pt-BR"/>
                    </a:p>
                  </a:txBody>
                  <a:tcPr/>
                </a:tc>
                <a:tc>
                  <a:txBody>
                    <a:bodyPr/>
                    <a:lstStyle/>
                    <a:p>
                      <a:pPr algn="ctr" fontAlgn="ctr"/>
                      <a:r>
                        <a:rPr lang="pt-BR" sz="1300" b="0" i="0" u="none" strike="noStrike" dirty="0">
                          <a:solidFill>
                            <a:srgbClr val="000000"/>
                          </a:solidFill>
                          <a:latin typeface="Calibri"/>
                        </a:rPr>
                        <a:t>(-3,87)</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ctr"/>
                      <a:endParaRPr lang="pt-BR" sz="1100" b="0" i="0" u="none" strike="noStrike">
                        <a:solidFill>
                          <a:srgbClr val="000000"/>
                        </a:solidFill>
                        <a:latin typeface="Calibri"/>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vMerge="1">
                  <a:txBody>
                    <a:bodyPr/>
                    <a:lstStyle/>
                    <a:p>
                      <a:endParaRPr lang="pt-BR"/>
                    </a:p>
                  </a:txBody>
                  <a:tcPr/>
                </a:tc>
                <a:tc>
                  <a:txBody>
                    <a:bodyPr/>
                    <a:lstStyle/>
                    <a:p>
                      <a:pPr algn="ctr" fontAlgn="ctr"/>
                      <a:r>
                        <a:rPr lang="pt-BR" sz="1300" b="0" i="0" u="none" strike="noStrike" dirty="0">
                          <a:solidFill>
                            <a:srgbClr val="000000"/>
                          </a:solidFill>
                          <a:latin typeface="Calibri"/>
                        </a:rPr>
                        <a:t>(-3,34)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r h="304581">
                <a:tc gridSpan="2">
                  <a:txBody>
                    <a:bodyPr/>
                    <a:lstStyle/>
                    <a:p>
                      <a:pPr algn="ctr" fontAlgn="ctr"/>
                      <a:r>
                        <a:rPr lang="pt-BR" sz="1300" b="0" i="0" u="none" strike="noStrike" dirty="0">
                          <a:solidFill>
                            <a:srgbClr val="000000"/>
                          </a:solidFill>
                          <a:latin typeface="Calibri"/>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pt-BR"/>
                    </a:p>
                  </a:txBody>
                  <a:tcPr/>
                </a:tc>
                <a:tc>
                  <a:txBody>
                    <a:bodyPr/>
                    <a:lstStyle/>
                    <a:p>
                      <a:pPr algn="ctr" fontAlgn="ctr"/>
                      <a:endParaRPr lang="pt-BR" sz="1100" b="0" i="0" u="none" strike="noStrike">
                        <a:solidFill>
                          <a:srgbClr val="000000"/>
                        </a:solidFill>
                        <a:latin typeface="Calibri"/>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gridSpan="2">
                  <a:txBody>
                    <a:bodyPr/>
                    <a:lstStyle/>
                    <a:p>
                      <a:pPr algn="ctr" fontAlgn="ctr"/>
                      <a:r>
                        <a:rPr lang="pt-BR" sz="1300" b="0" i="0" u="none" strike="noStrike" dirty="0">
                          <a:solidFill>
                            <a:srgbClr val="000000"/>
                          </a:solidFill>
                          <a:latin typeface="Calibri"/>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pt-BR"/>
                    </a:p>
                  </a:txBody>
                  <a:tcPr/>
                </a:tc>
              </a:tr>
              <a:tr h="304581">
                <a:tc>
                  <a:txBody>
                    <a:bodyPr/>
                    <a:lstStyle/>
                    <a:p>
                      <a:pPr algn="ctr" fontAlgn="ctr"/>
                      <a:r>
                        <a:rPr lang="pt-BR" sz="1500" b="1" i="0" u="none" strike="noStrike" dirty="0">
                          <a:solidFill>
                            <a:srgbClr val="000000"/>
                          </a:solidFill>
                          <a:latin typeface="Calibri"/>
                        </a:rPr>
                        <a:t>F - </a:t>
                      </a:r>
                      <a:r>
                        <a:rPr lang="pt-BR" sz="1500" b="1" i="0" u="none" strike="noStrike" dirty="0" err="1">
                          <a:solidFill>
                            <a:srgbClr val="000000"/>
                          </a:solidFill>
                          <a:latin typeface="Calibri"/>
                        </a:rPr>
                        <a:t>Stat</a:t>
                      </a:r>
                      <a:r>
                        <a:rPr lang="pt-BR" sz="1500" b="1" i="0" u="none" strike="noStrike" dirty="0">
                          <a:solidFill>
                            <a:srgbClr val="000000"/>
                          </a:solidFill>
                          <a:latin typeface="Calibri"/>
                        </a:rPr>
                        <a:t>.</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pt-BR" sz="1300" b="0" i="0" u="none" strike="noStrike" dirty="0">
                          <a:solidFill>
                            <a:srgbClr val="000000"/>
                          </a:solidFill>
                          <a:latin typeface="Calibri"/>
                        </a:rPr>
                        <a:t>12,32***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endParaRPr lang="pt-BR" sz="1100" b="0" i="0" u="none" strike="noStrike">
                        <a:solidFill>
                          <a:srgbClr val="000000"/>
                        </a:solidFill>
                        <a:latin typeface="Calibri"/>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pt-BR" sz="1500" b="1" i="0" u="none" strike="noStrike" dirty="0">
                          <a:solidFill>
                            <a:srgbClr val="000000"/>
                          </a:solidFill>
                          <a:latin typeface="Calibri"/>
                        </a:rPr>
                        <a:t>F - </a:t>
                      </a:r>
                      <a:r>
                        <a:rPr lang="pt-BR" sz="1500" b="1" i="0" u="none" strike="noStrike" dirty="0" err="1">
                          <a:solidFill>
                            <a:srgbClr val="000000"/>
                          </a:solidFill>
                          <a:latin typeface="Calibri"/>
                        </a:rPr>
                        <a:t>Stat</a:t>
                      </a:r>
                      <a:r>
                        <a:rPr lang="pt-BR" sz="1500" b="1" i="0" u="none" strike="noStrike" dirty="0">
                          <a:solidFill>
                            <a:srgbClr val="000000"/>
                          </a:solidFill>
                          <a:latin typeface="Calibri"/>
                        </a:rPr>
                        <a:t>.</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pt-BR" sz="1300" b="0" i="0" u="none" strike="noStrike" dirty="0">
                          <a:solidFill>
                            <a:srgbClr val="000000"/>
                          </a:solidFill>
                          <a:latin typeface="Calibri"/>
                        </a:rPr>
                        <a:t>9,84***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4581">
                <a:tc>
                  <a:txBody>
                    <a:bodyPr/>
                    <a:lstStyle/>
                    <a:p>
                      <a:pPr algn="ctr" fontAlgn="ctr"/>
                      <a:r>
                        <a:rPr lang="pt-BR" sz="1500" b="1" i="0" u="none" strike="noStrike" dirty="0">
                          <a:solidFill>
                            <a:srgbClr val="000000"/>
                          </a:solidFill>
                          <a:latin typeface="Calibri"/>
                        </a:rPr>
                        <a:t>Adj. R2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pt-BR" sz="1300" b="0" i="0" u="none" strike="noStrike" dirty="0">
                          <a:solidFill>
                            <a:srgbClr val="000000"/>
                          </a:solidFill>
                          <a:latin typeface="Calibri"/>
                        </a:rPr>
                        <a:t>0,32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endParaRPr lang="pt-BR" sz="1100" b="0" i="0" u="none" strike="noStrike">
                        <a:solidFill>
                          <a:srgbClr val="000000"/>
                        </a:solidFill>
                        <a:latin typeface="Calibri"/>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pt-BR" sz="1500" b="1" i="0" u="none" strike="noStrike" dirty="0">
                          <a:solidFill>
                            <a:srgbClr val="000000"/>
                          </a:solidFill>
                          <a:latin typeface="Calibri"/>
                        </a:rPr>
                        <a:t>Adj. R2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pt-BR" sz="1300" b="0" i="0" u="none" strike="noStrike" dirty="0">
                          <a:solidFill>
                            <a:srgbClr val="000000"/>
                          </a:solidFill>
                          <a:latin typeface="Calibri"/>
                        </a:rPr>
                        <a:t>0,26</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49262" name="AutoShape 145"/>
          <p:cNvSpPr>
            <a:spLocks noChangeArrowheads="1"/>
          </p:cNvSpPr>
          <p:nvPr/>
        </p:nvSpPr>
        <p:spPr bwMode="auto">
          <a:xfrm>
            <a:off x="854075" y="4572000"/>
            <a:ext cx="288925" cy="214313"/>
          </a:xfrm>
          <a:prstGeom prst="rightArrow">
            <a:avLst>
              <a:gd name="adj1" fmla="val 50000"/>
              <a:gd name="adj2" fmla="val 33704"/>
            </a:avLst>
          </a:prstGeom>
          <a:solidFill>
            <a:srgbClr val="FF3300"/>
          </a:solidFill>
          <a:ln w="9525">
            <a:solidFill>
              <a:srgbClr val="FF3300"/>
            </a:solidFill>
            <a:miter lim="800000"/>
            <a:headEnd/>
            <a:tailEnd/>
          </a:ln>
        </p:spPr>
        <p:txBody>
          <a:bodyPr wrap="none" anchor="ctr"/>
          <a:lstStyle/>
          <a:p>
            <a:pPr defTabSz="912813"/>
            <a:endParaRPr lang="en-US"/>
          </a:p>
        </p:txBody>
      </p:sp>
      <p:sp>
        <p:nvSpPr>
          <p:cNvPr id="49263" name="AutoShape 145"/>
          <p:cNvSpPr>
            <a:spLocks noChangeArrowheads="1"/>
          </p:cNvSpPr>
          <p:nvPr/>
        </p:nvSpPr>
        <p:spPr bwMode="auto">
          <a:xfrm>
            <a:off x="4640263" y="4572000"/>
            <a:ext cx="288925" cy="214313"/>
          </a:xfrm>
          <a:prstGeom prst="rightArrow">
            <a:avLst>
              <a:gd name="adj1" fmla="val 50000"/>
              <a:gd name="adj2" fmla="val 33704"/>
            </a:avLst>
          </a:prstGeom>
          <a:solidFill>
            <a:srgbClr val="FF3300"/>
          </a:solidFill>
          <a:ln w="9525">
            <a:solidFill>
              <a:srgbClr val="FF3300"/>
            </a:solidFill>
            <a:miter lim="800000"/>
            <a:headEnd/>
            <a:tailEnd/>
          </a:ln>
        </p:spPr>
        <p:txBody>
          <a:bodyPr wrap="none" anchor="ctr"/>
          <a:lstStyle/>
          <a:p>
            <a:pPr defTabSz="912813"/>
            <a:endParaRPr lang="en-US"/>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pPr defTabSz="912813" eaLnBrk="1" hangingPunct="1"/>
            <a:r>
              <a:rPr lang="pt-BR" sz="4000" smtClean="0"/>
              <a:t>4.3. </a:t>
            </a:r>
            <a:r>
              <a:rPr lang="en-US" sz="4000" smtClean="0"/>
              <a:t>Repercussions of the Sterilized Interventions in Exchange-Rate Markets</a:t>
            </a:r>
          </a:p>
        </p:txBody>
      </p:sp>
      <p:sp>
        <p:nvSpPr>
          <p:cNvPr id="353283" name="Rectangle 3"/>
          <p:cNvSpPr>
            <a:spLocks noGrp="1" noChangeArrowheads="1"/>
          </p:cNvSpPr>
          <p:nvPr>
            <p:ph type="body" idx="1"/>
          </p:nvPr>
        </p:nvSpPr>
        <p:spPr>
          <a:xfrm>
            <a:off x="250825" y="1484313"/>
            <a:ext cx="8893175" cy="5373687"/>
          </a:xfrm>
        </p:spPr>
        <p:txBody>
          <a:bodyPr/>
          <a:lstStyle/>
          <a:p>
            <a:pPr marL="531813" indent="-531813" defTabSz="912813" eaLnBrk="1" hangingPunct="1">
              <a:lnSpc>
                <a:spcPct val="90000"/>
              </a:lnSpc>
              <a:buFont typeface="Wingdings" pitchFamily="2" charset="2"/>
              <a:buChar char="q"/>
            </a:pPr>
            <a:r>
              <a:rPr lang="en-US" sz="2400" smtClean="0"/>
              <a:t>Theoretically, there are two channels through which sterilized interventions could be effective: </a:t>
            </a:r>
            <a:r>
              <a:rPr lang="en-US" sz="2400" b="1" smtClean="0"/>
              <a:t>signaling</a:t>
            </a:r>
            <a:r>
              <a:rPr lang="en-US" sz="2400" smtClean="0"/>
              <a:t> and </a:t>
            </a:r>
            <a:r>
              <a:rPr lang="en-US" sz="2400" b="1" smtClean="0"/>
              <a:t>portfolio balance </a:t>
            </a:r>
            <a:r>
              <a:rPr lang="en-US" sz="2400" smtClean="0"/>
              <a:t>channel.</a:t>
            </a:r>
          </a:p>
          <a:p>
            <a:pPr marL="531813" indent="-531813" defTabSz="912813" eaLnBrk="1" hangingPunct="1">
              <a:lnSpc>
                <a:spcPct val="90000"/>
              </a:lnSpc>
              <a:buFont typeface="Wingdings" pitchFamily="2" charset="2"/>
              <a:buChar char="q"/>
            </a:pPr>
            <a:r>
              <a:rPr lang="en-US" sz="2400" b="1" smtClean="0"/>
              <a:t>Signaling</a:t>
            </a:r>
            <a:r>
              <a:rPr lang="en-US" sz="2400" smtClean="0"/>
              <a:t> is not relevant under Inflation Targeting.</a:t>
            </a:r>
          </a:p>
          <a:p>
            <a:pPr marL="531813" indent="-531813" defTabSz="912813" eaLnBrk="1" hangingPunct="1">
              <a:lnSpc>
                <a:spcPct val="90000"/>
              </a:lnSpc>
              <a:buFont typeface="Wingdings" pitchFamily="2" charset="2"/>
              <a:buChar char="q"/>
            </a:pPr>
            <a:r>
              <a:rPr lang="en-US" sz="2400" smtClean="0"/>
              <a:t>The </a:t>
            </a:r>
            <a:r>
              <a:rPr lang="en-US" sz="2400" b="1" smtClean="0"/>
              <a:t>portfolio balance </a:t>
            </a:r>
            <a:r>
              <a:rPr lang="en-US" sz="2400" smtClean="0"/>
              <a:t>channel depends upon domestic and foreign bonds being imperfect substitutes.</a:t>
            </a:r>
          </a:p>
          <a:p>
            <a:pPr marL="531813" indent="-531813" defTabSz="912813" eaLnBrk="1" hangingPunct="1">
              <a:lnSpc>
                <a:spcPct val="90000"/>
              </a:lnSpc>
              <a:buFont typeface="Wingdings" pitchFamily="2" charset="2"/>
              <a:buChar char="q"/>
            </a:pPr>
            <a:r>
              <a:rPr lang="en-US" sz="2400" smtClean="0"/>
              <a:t>With the onshore-offshore-dollar-rate arbitrage, it is likely that domestic and foreign bonds become perfect substitutes. Therefore, sterilized interventions should have little, if any, effect on the nominal exchange rate.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328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53283">
                                            <p:txEl>
                                              <p:pRg st="0" end="0"/>
                                            </p:txEl>
                                          </p:spTgt>
                                        </p:tgtEl>
                                        <p:attrNameLst>
                                          <p:attrName>ppt_c</p:attrName>
                                        </p:attrNameLst>
                                      </p:cBhvr>
                                      <p:to>
                                        <a:schemeClr val="bg2"/>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5328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53283">
                                            <p:txEl>
                                              <p:pRg st="1" end="1"/>
                                            </p:txEl>
                                          </p:spTgt>
                                        </p:tgtEl>
                                        <p:attrNameLst>
                                          <p:attrName>ppt_c</p:attrName>
                                        </p:attrNameLst>
                                      </p:cBhvr>
                                      <p:to>
                                        <a:schemeClr val="bg2"/>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53283">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353283">
                                            <p:txEl>
                                              <p:pRg st="2" end="2"/>
                                            </p:txEl>
                                          </p:spTgt>
                                        </p:tgtEl>
                                        <p:attrNameLst>
                                          <p:attrName>ppt_c</p:attrName>
                                        </p:attrNameLst>
                                      </p:cBhvr>
                                      <p:to>
                                        <a:schemeClr val="bg2"/>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53283">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353283">
                                            <p:txEl>
                                              <p:pRg st="3" end="3"/>
                                            </p:txEl>
                                          </p:spTgt>
                                        </p:tgtEl>
                                        <p:attrNameLst>
                                          <p:attrName>ppt_c</p:attrName>
                                        </p:attrNameLst>
                                      </p:cBhvr>
                                      <p:to>
                                        <a:schemeClr val="bg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283" grpId="0" build="p"/>
    </p:bldLst>
  </p:timing>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pPr eaLnBrk="1" hangingPunct="1"/>
            <a:r>
              <a:rPr lang="pt-BR" sz="4000" smtClean="0"/>
              <a:t>4.4. Does it matter the market in which the CB intervenes: spot or futures?</a:t>
            </a:r>
            <a:endParaRPr lang="pt-BR" sz="4000" smtClean="0">
              <a:solidFill>
                <a:schemeClr val="tx1"/>
              </a:solidFill>
            </a:endParaRPr>
          </a:p>
        </p:txBody>
      </p:sp>
      <p:sp>
        <p:nvSpPr>
          <p:cNvPr id="353283" name="Rectangle 3"/>
          <p:cNvSpPr>
            <a:spLocks noGrp="1" noChangeArrowheads="1"/>
          </p:cNvSpPr>
          <p:nvPr>
            <p:ph type="body" idx="1"/>
          </p:nvPr>
        </p:nvSpPr>
        <p:spPr>
          <a:xfrm>
            <a:off x="250825" y="1484313"/>
            <a:ext cx="8893175" cy="5373687"/>
          </a:xfrm>
        </p:spPr>
        <p:txBody>
          <a:bodyPr/>
          <a:lstStyle/>
          <a:p>
            <a:pPr eaLnBrk="1" hangingPunct="1">
              <a:lnSpc>
                <a:spcPct val="90000"/>
              </a:lnSpc>
            </a:pPr>
            <a:r>
              <a:rPr lang="en-US" sz="2200" smtClean="0"/>
              <a:t>According to the typical models used in modern finance, sterilized interventions should not affect the nominal exchange rate, unless those affected fundamentals. </a:t>
            </a:r>
          </a:p>
          <a:p>
            <a:pPr eaLnBrk="1" hangingPunct="1">
              <a:lnSpc>
                <a:spcPct val="90000"/>
              </a:lnSpc>
            </a:pPr>
            <a:r>
              <a:rPr lang="en-US" sz="2200" smtClean="0"/>
              <a:t>Those models help even less to answer the question of where to intervene, since futures and spot prices are always perfectly arbitraged.</a:t>
            </a:r>
          </a:p>
          <a:p>
            <a:pPr eaLnBrk="1" hangingPunct="1">
              <a:lnSpc>
                <a:spcPct val="90000"/>
              </a:lnSpc>
            </a:pPr>
            <a:r>
              <a:rPr lang="en-US" sz="2200" smtClean="0"/>
              <a:t>Size and liquidity considerations have not yet been successfully incorporated in finance, to the point of building new “workhorses” models.</a:t>
            </a:r>
          </a:p>
          <a:p>
            <a:pPr eaLnBrk="1" hangingPunct="1">
              <a:lnSpc>
                <a:spcPct val="90000"/>
              </a:lnSpc>
            </a:pPr>
            <a:r>
              <a:rPr lang="en-US" sz="2200" smtClean="0"/>
              <a:t>With these caveats in mind, let me speculate about possible distinctions between the spot and futures (sterilized) interventions by the CB.</a:t>
            </a:r>
          </a:p>
          <a:p>
            <a:pPr eaLnBrk="1" hangingPunct="1">
              <a:lnSpc>
                <a:spcPct val="90000"/>
              </a:lnSpc>
            </a:pPr>
            <a:r>
              <a:rPr lang="en-US" sz="2200" smtClean="0"/>
              <a:t>Spot sterilized purchases increase the onshore dollar rate (cupom cambial), thereby enticing banks to borrow abroad and invest (in USD) onshore. What happens when the CB purchases USD futures (or swaps)?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328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53283">
                                            <p:txEl>
                                              <p:pRg st="0" end="0"/>
                                            </p:txEl>
                                          </p:spTgt>
                                        </p:tgtEl>
                                        <p:attrNameLst>
                                          <p:attrName>ppt_c</p:attrName>
                                        </p:attrNameLst>
                                      </p:cBhvr>
                                      <p:to>
                                        <a:schemeClr val="bg2"/>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5328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53283">
                                            <p:txEl>
                                              <p:pRg st="1" end="1"/>
                                            </p:txEl>
                                          </p:spTgt>
                                        </p:tgtEl>
                                        <p:attrNameLst>
                                          <p:attrName>ppt_c</p:attrName>
                                        </p:attrNameLst>
                                      </p:cBhvr>
                                      <p:to>
                                        <a:schemeClr val="bg2"/>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53283">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353283">
                                            <p:txEl>
                                              <p:pRg st="2" end="2"/>
                                            </p:txEl>
                                          </p:spTgt>
                                        </p:tgtEl>
                                        <p:attrNameLst>
                                          <p:attrName>ppt_c</p:attrName>
                                        </p:attrNameLst>
                                      </p:cBhvr>
                                      <p:to>
                                        <a:schemeClr val="bg2"/>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53283">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353283">
                                            <p:txEl>
                                              <p:pRg st="3" end="3"/>
                                            </p:txEl>
                                          </p:spTgt>
                                        </p:tgtEl>
                                        <p:attrNameLst>
                                          <p:attrName>ppt_c</p:attrName>
                                        </p:attrNameLst>
                                      </p:cBhvr>
                                      <p:to>
                                        <a:schemeClr val="bg2"/>
                                      </p:to>
                                    </p:animClr>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53283">
                                            <p:txEl>
                                              <p:pRg st="4" end="4"/>
                                            </p:txEl>
                                          </p:spTgt>
                                        </p:tgtEl>
                                        <p:attrNameLst>
                                          <p:attrName>style.visibility</p:attrName>
                                        </p:attrNameLst>
                                      </p:cBhvr>
                                      <p:to>
                                        <p:strVal val="visible"/>
                                      </p:to>
                                    </p:set>
                                  </p:childTnLst>
                                  <p:subTnLst>
                                    <p:animClr clrSpc="rgb" dir="cw">
                                      <p:cBhvr override="childStyle">
                                        <p:cTn dur="1" fill="hold" display="0" masterRel="nextClick" afterEffect="1"/>
                                        <p:tgtEl>
                                          <p:spTgt spid="353283">
                                            <p:txEl>
                                              <p:pRg st="4" end="4"/>
                                            </p:txEl>
                                          </p:spTgt>
                                        </p:tgtEl>
                                        <p:attrNameLst>
                                          <p:attrName>ppt_c</p:attrName>
                                        </p:attrNameLst>
                                      </p:cBhvr>
                                      <p:to>
                                        <a:schemeClr val="bg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283" grpId="0" build="p"/>
    </p:bldLst>
  </p:timing>
</p:sld>
</file>

<file path=ppt/slides/slide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3283" name="Rectangle 3"/>
          <p:cNvSpPr>
            <a:spLocks noGrp="1" noChangeArrowheads="1"/>
          </p:cNvSpPr>
          <p:nvPr>
            <p:ph type="body" idx="1"/>
          </p:nvPr>
        </p:nvSpPr>
        <p:spPr>
          <a:xfrm>
            <a:off x="214313" y="1484313"/>
            <a:ext cx="9072562" cy="5373687"/>
          </a:xfrm>
        </p:spPr>
        <p:txBody>
          <a:bodyPr/>
          <a:lstStyle/>
          <a:p>
            <a:pPr marL="533400" indent="-533400" eaLnBrk="1" hangingPunct="1">
              <a:lnSpc>
                <a:spcPct val="90000"/>
              </a:lnSpc>
              <a:buFont typeface="Wingdings" pitchFamily="2" charset="2"/>
              <a:buNone/>
              <a:defRPr/>
            </a:pPr>
            <a:r>
              <a:rPr lang="en-US" sz="2000" dirty="0" smtClean="0"/>
              <a:t>Let’s analyze the purchase of USD futures (</a:t>
            </a:r>
            <a:r>
              <a:rPr lang="en-US" sz="2000" i="1" dirty="0" smtClean="0"/>
              <a:t>swap </a:t>
            </a:r>
            <a:r>
              <a:rPr lang="en-US" sz="2000" i="1" dirty="0" err="1" smtClean="0"/>
              <a:t>reverso</a:t>
            </a:r>
            <a:r>
              <a:rPr lang="en-US" sz="2000" dirty="0" smtClean="0"/>
              <a:t>) by the CB:</a:t>
            </a:r>
          </a:p>
          <a:p>
            <a:pPr marL="533400" indent="-533400" eaLnBrk="1" hangingPunct="1">
              <a:lnSpc>
                <a:spcPct val="90000"/>
              </a:lnSpc>
              <a:buFont typeface="Wingdings" pitchFamily="2" charset="2"/>
              <a:buAutoNum type="arabicParenR"/>
              <a:defRPr/>
            </a:pPr>
            <a:r>
              <a:rPr lang="en-US" sz="1600" dirty="0" smtClean="0"/>
              <a:t>When the CB buys USD futures, the futures exchange rate increases incipiently, and so does the forward premium;</a:t>
            </a:r>
          </a:p>
          <a:p>
            <a:pPr marL="533400" indent="-533400" eaLnBrk="1" hangingPunct="1">
              <a:lnSpc>
                <a:spcPct val="90000"/>
              </a:lnSpc>
              <a:buFont typeface="Wingdings" pitchFamily="2" charset="2"/>
              <a:buAutoNum type="arabicParenR"/>
              <a:defRPr/>
            </a:pPr>
            <a:r>
              <a:rPr lang="en-US" sz="1600" dirty="0" smtClean="0"/>
              <a:t>Given that the domestic interest rate does not change, the onshore dollar rate (</a:t>
            </a:r>
            <a:r>
              <a:rPr lang="en-US" sz="1600" i="1" dirty="0" err="1" smtClean="0"/>
              <a:t>cupom</a:t>
            </a:r>
            <a:r>
              <a:rPr lang="en-US" sz="1600" i="1" dirty="0" smtClean="0"/>
              <a:t> cambial</a:t>
            </a:r>
            <a:r>
              <a:rPr lang="en-US" sz="1600" dirty="0" smtClean="0"/>
              <a:t>) is reduced;</a:t>
            </a:r>
          </a:p>
          <a:p>
            <a:pPr marL="533400" indent="-533400" eaLnBrk="1" hangingPunct="1">
              <a:lnSpc>
                <a:spcPct val="90000"/>
              </a:lnSpc>
              <a:buFont typeface="Wingdings" pitchFamily="2" charset="2"/>
              <a:buAutoNum type="arabicParenR"/>
              <a:defRPr/>
            </a:pPr>
            <a:r>
              <a:rPr lang="en-US" sz="1600" dirty="0" smtClean="0"/>
              <a:t>Banks arbitrage the difference between the onshore and offshore dollar rates by borrowing onshore (in USD) and lending offshore. For that they borrow in BRL onshore, buy the USD in the spot market, lend abroad (at the Libor) and purchase USD futures to cover the exchange-rate risk and lock in the differential between the Libor and the </a:t>
            </a:r>
            <a:r>
              <a:rPr lang="en-US" sz="1600" i="1" dirty="0" err="1" smtClean="0"/>
              <a:t>cupom</a:t>
            </a:r>
            <a:r>
              <a:rPr lang="en-US" sz="1600" i="1" dirty="0" smtClean="0"/>
              <a:t> cambial</a:t>
            </a:r>
            <a:r>
              <a:rPr lang="en-US" sz="1600" dirty="0" smtClean="0"/>
              <a:t>.</a:t>
            </a:r>
          </a:p>
          <a:p>
            <a:pPr marL="533400" indent="-533400" eaLnBrk="1" hangingPunct="1">
              <a:lnSpc>
                <a:spcPct val="90000"/>
              </a:lnSpc>
              <a:buFont typeface="Wingdings" pitchFamily="2" charset="2"/>
              <a:buAutoNum type="arabicParenR"/>
              <a:defRPr/>
            </a:pPr>
            <a:r>
              <a:rPr lang="en-US" sz="1600" dirty="0" err="1" smtClean="0"/>
              <a:t>Thererefore</a:t>
            </a:r>
            <a:r>
              <a:rPr lang="en-US" sz="1600" dirty="0" smtClean="0"/>
              <a:t>, when the CB intervenes through purchases of USD futures (</a:t>
            </a:r>
            <a:r>
              <a:rPr lang="en-US" sz="1600" i="1" dirty="0" smtClean="0"/>
              <a:t>swap </a:t>
            </a:r>
            <a:r>
              <a:rPr lang="en-US" sz="1600" i="1" dirty="0" err="1" smtClean="0"/>
              <a:t>reversos</a:t>
            </a:r>
            <a:r>
              <a:rPr lang="en-US" sz="1600" dirty="0" smtClean="0"/>
              <a:t>), it initiates a process that make private banks buy USD in the spot market (instead of selling, as in the case of spot market sterilized interventions).</a:t>
            </a:r>
          </a:p>
          <a:p>
            <a:pPr marL="533400" indent="-533400" eaLnBrk="1" hangingPunct="1">
              <a:lnSpc>
                <a:spcPct val="90000"/>
              </a:lnSpc>
              <a:buFont typeface="Wingdings" pitchFamily="2" charset="2"/>
              <a:buAutoNum type="arabicParenR"/>
              <a:defRPr/>
            </a:pPr>
            <a:r>
              <a:rPr lang="en-US" sz="1600" dirty="0" smtClean="0"/>
              <a:t>Does this matter? The previous empirical result hints that it might.</a:t>
            </a:r>
          </a:p>
          <a:p>
            <a:pPr marL="533400" indent="-533400" eaLnBrk="1" hangingPunct="1">
              <a:lnSpc>
                <a:spcPct val="90000"/>
              </a:lnSpc>
              <a:buFont typeface="Wingdings" pitchFamily="2" charset="2"/>
              <a:buAutoNum type="arabicParenR"/>
              <a:defRPr/>
            </a:pPr>
            <a:r>
              <a:rPr lang="en-US" sz="1600" dirty="0" smtClean="0"/>
              <a:t>However, other factors may be playing a role, as liquidity (the Brazilian USD futures market is much larger and more liquid than the spot market; a </a:t>
            </a:r>
            <a:r>
              <a:rPr lang="en-US" sz="1600" i="1" dirty="0" err="1" smtClean="0"/>
              <a:t>jabuticaba</a:t>
            </a:r>
            <a:r>
              <a:rPr lang="en-US" sz="1600" dirty="0" smtClean="0"/>
              <a:t>).</a:t>
            </a:r>
          </a:p>
          <a:p>
            <a:pPr marL="533400" indent="-533400" eaLnBrk="1" hangingPunct="1">
              <a:lnSpc>
                <a:spcPct val="90000"/>
              </a:lnSpc>
              <a:buFont typeface="Wingdings" pitchFamily="2" charset="2"/>
              <a:buAutoNum type="arabicParenR"/>
              <a:defRPr/>
            </a:pPr>
            <a:r>
              <a:rPr lang="en-US" sz="1600" dirty="0" smtClean="0"/>
              <a:t>The CB may face a problem to intervene through the swap market, since financial losses in derivatives markets may be more difficult to explain than mark-to-market losses of the stock of “greenbacks”. </a:t>
            </a:r>
          </a:p>
          <a:p>
            <a:pPr marL="533400" indent="-533400" eaLnBrk="1" hangingPunct="1">
              <a:lnSpc>
                <a:spcPct val="90000"/>
              </a:lnSpc>
              <a:buFont typeface="Wingdings" pitchFamily="2" charset="2"/>
              <a:buAutoNum type="arabicParenR"/>
              <a:defRPr/>
            </a:pPr>
            <a:r>
              <a:rPr lang="en-US" sz="1600" dirty="0" smtClean="0"/>
              <a:t>If this is indeed a problem, the swap contracts could be adapted to deliver the spot USD when the contracts mature (deliverable swaps).</a:t>
            </a:r>
          </a:p>
          <a:p>
            <a:pPr eaLnBrk="1" hangingPunct="1">
              <a:lnSpc>
                <a:spcPct val="90000"/>
              </a:lnSpc>
              <a:defRPr/>
            </a:pPr>
            <a:endParaRPr lang="en-US" sz="2400" dirty="0" smtClean="0"/>
          </a:p>
        </p:txBody>
      </p:sp>
      <p:sp>
        <p:nvSpPr>
          <p:cNvPr id="52227" name="Título 3"/>
          <p:cNvSpPr>
            <a:spLocks noGrp="1"/>
          </p:cNvSpPr>
          <p:nvPr>
            <p:ph type="title"/>
          </p:nvPr>
        </p:nvSpPr>
        <p:spPr/>
        <p:txBody>
          <a:bodyPr/>
          <a:lstStyle/>
          <a:p>
            <a:endParaRPr lang="pt-BR" smtClean="0"/>
          </a:p>
        </p:txBody>
      </p:sp>
      <p:sp>
        <p:nvSpPr>
          <p:cNvPr id="5" name="Rectangle 2"/>
          <p:cNvSpPr txBox="1">
            <a:spLocks noChangeArrowheads="1"/>
          </p:cNvSpPr>
          <p:nvPr/>
        </p:nvSpPr>
        <p:spPr bwMode="auto">
          <a:xfrm>
            <a:off x="609600" y="430213"/>
            <a:ext cx="8229600" cy="1139825"/>
          </a:xfrm>
          <a:prstGeom prst="rect">
            <a:avLst/>
          </a:prstGeom>
          <a:noFill/>
          <a:ln w="9525">
            <a:noFill/>
            <a:miter lim="800000"/>
            <a:headEnd/>
            <a:tailEnd/>
          </a:ln>
        </p:spPr>
        <p:txBody>
          <a:bodyPr anchor="b"/>
          <a:lstStyle/>
          <a:p>
            <a:pPr>
              <a:defRPr/>
            </a:pPr>
            <a:r>
              <a:rPr lang="pt-BR" sz="4000" kern="0" dirty="0">
                <a:solidFill>
                  <a:schemeClr val="tx2"/>
                </a:solidFill>
                <a:latin typeface="+mj-lt"/>
                <a:ea typeface="+mj-ea"/>
                <a:cs typeface="+mj-cs"/>
              </a:rPr>
              <a:t>4.4. Does it </a:t>
            </a:r>
            <a:r>
              <a:rPr lang="pt-BR" sz="4000" kern="0" dirty="0" err="1">
                <a:solidFill>
                  <a:schemeClr val="tx2"/>
                </a:solidFill>
                <a:latin typeface="+mj-lt"/>
                <a:ea typeface="+mj-ea"/>
                <a:cs typeface="+mj-cs"/>
              </a:rPr>
              <a:t>matter</a:t>
            </a:r>
            <a:r>
              <a:rPr lang="pt-BR" sz="4000" kern="0" dirty="0">
                <a:solidFill>
                  <a:schemeClr val="tx2"/>
                </a:solidFill>
                <a:latin typeface="+mj-lt"/>
                <a:ea typeface="+mj-ea"/>
                <a:cs typeface="+mj-cs"/>
              </a:rPr>
              <a:t> </a:t>
            </a:r>
            <a:r>
              <a:rPr lang="pt-BR" sz="4000" kern="0" dirty="0" err="1">
                <a:solidFill>
                  <a:schemeClr val="tx2"/>
                </a:solidFill>
                <a:latin typeface="+mj-lt"/>
                <a:ea typeface="+mj-ea"/>
                <a:cs typeface="+mj-cs"/>
              </a:rPr>
              <a:t>the</a:t>
            </a:r>
            <a:r>
              <a:rPr lang="pt-BR" sz="4000" kern="0" dirty="0">
                <a:solidFill>
                  <a:schemeClr val="tx2"/>
                </a:solidFill>
                <a:latin typeface="+mj-lt"/>
                <a:ea typeface="+mj-ea"/>
                <a:cs typeface="+mj-cs"/>
              </a:rPr>
              <a:t> </a:t>
            </a:r>
            <a:r>
              <a:rPr lang="pt-BR" sz="4000" kern="0" dirty="0" err="1">
                <a:solidFill>
                  <a:schemeClr val="tx2"/>
                </a:solidFill>
                <a:latin typeface="+mj-lt"/>
                <a:ea typeface="+mj-ea"/>
                <a:cs typeface="+mj-cs"/>
              </a:rPr>
              <a:t>market</a:t>
            </a:r>
            <a:r>
              <a:rPr lang="pt-BR" sz="4000" kern="0" dirty="0">
                <a:solidFill>
                  <a:schemeClr val="tx2"/>
                </a:solidFill>
                <a:latin typeface="+mj-lt"/>
                <a:ea typeface="+mj-ea"/>
                <a:cs typeface="+mj-cs"/>
              </a:rPr>
              <a:t> in </a:t>
            </a:r>
            <a:r>
              <a:rPr lang="pt-BR" sz="4000" kern="0" dirty="0" err="1">
                <a:solidFill>
                  <a:schemeClr val="tx2"/>
                </a:solidFill>
                <a:latin typeface="+mj-lt"/>
                <a:ea typeface="+mj-ea"/>
                <a:cs typeface="+mj-cs"/>
              </a:rPr>
              <a:t>which</a:t>
            </a:r>
            <a:r>
              <a:rPr lang="pt-BR" sz="4000" kern="0" dirty="0">
                <a:solidFill>
                  <a:schemeClr val="tx2"/>
                </a:solidFill>
                <a:latin typeface="+mj-lt"/>
                <a:ea typeface="+mj-ea"/>
                <a:cs typeface="+mj-cs"/>
              </a:rPr>
              <a:t> </a:t>
            </a:r>
            <a:r>
              <a:rPr lang="pt-BR" sz="4000" kern="0" dirty="0" err="1">
                <a:solidFill>
                  <a:schemeClr val="tx2"/>
                </a:solidFill>
                <a:latin typeface="+mj-lt"/>
                <a:ea typeface="+mj-ea"/>
                <a:cs typeface="+mj-cs"/>
              </a:rPr>
              <a:t>the</a:t>
            </a:r>
            <a:r>
              <a:rPr lang="pt-BR" sz="4000" kern="0" dirty="0">
                <a:solidFill>
                  <a:schemeClr val="tx2"/>
                </a:solidFill>
                <a:latin typeface="+mj-lt"/>
                <a:ea typeface="+mj-ea"/>
                <a:cs typeface="+mj-cs"/>
              </a:rPr>
              <a:t> CB </a:t>
            </a:r>
            <a:r>
              <a:rPr lang="pt-BR" sz="4000" kern="0" dirty="0" err="1">
                <a:solidFill>
                  <a:schemeClr val="tx2"/>
                </a:solidFill>
                <a:latin typeface="+mj-lt"/>
                <a:ea typeface="+mj-ea"/>
                <a:cs typeface="+mj-cs"/>
              </a:rPr>
              <a:t>intervenes</a:t>
            </a:r>
            <a:r>
              <a:rPr lang="pt-BR" sz="4000" kern="0" dirty="0">
                <a:solidFill>
                  <a:schemeClr val="tx2"/>
                </a:solidFill>
                <a:latin typeface="+mj-lt"/>
                <a:ea typeface="+mj-ea"/>
                <a:cs typeface="+mj-cs"/>
              </a:rPr>
              <a:t>: spot </a:t>
            </a:r>
            <a:r>
              <a:rPr lang="pt-BR" sz="4000" kern="0" dirty="0" err="1">
                <a:solidFill>
                  <a:schemeClr val="tx2"/>
                </a:solidFill>
                <a:latin typeface="+mj-lt"/>
                <a:ea typeface="+mj-ea"/>
                <a:cs typeface="+mj-cs"/>
              </a:rPr>
              <a:t>or</a:t>
            </a:r>
            <a:r>
              <a:rPr lang="pt-BR" sz="4000" kern="0" dirty="0">
                <a:solidFill>
                  <a:schemeClr val="tx2"/>
                </a:solidFill>
                <a:latin typeface="+mj-lt"/>
                <a:ea typeface="+mj-ea"/>
                <a:cs typeface="+mj-cs"/>
              </a:rPr>
              <a:t> futures?</a:t>
            </a:r>
            <a:endParaRPr lang="pt-BR" sz="4000" kern="0" dirty="0">
              <a:latin typeface="+mj-lt"/>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328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53283">
                                            <p:txEl>
                                              <p:pRg st="0" end="0"/>
                                            </p:txEl>
                                          </p:spTgt>
                                        </p:tgtEl>
                                        <p:attrNameLst>
                                          <p:attrName>ppt_c</p:attrName>
                                        </p:attrNameLst>
                                      </p:cBhvr>
                                      <p:to>
                                        <a:schemeClr val="bg2"/>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5328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53283">
                                            <p:txEl>
                                              <p:pRg st="1" end="1"/>
                                            </p:txEl>
                                          </p:spTgt>
                                        </p:tgtEl>
                                        <p:attrNameLst>
                                          <p:attrName>ppt_c</p:attrName>
                                        </p:attrNameLst>
                                      </p:cBhvr>
                                      <p:to>
                                        <a:schemeClr val="bg2"/>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53283">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353283">
                                            <p:txEl>
                                              <p:pRg st="2" end="2"/>
                                            </p:txEl>
                                          </p:spTgt>
                                        </p:tgtEl>
                                        <p:attrNameLst>
                                          <p:attrName>ppt_c</p:attrName>
                                        </p:attrNameLst>
                                      </p:cBhvr>
                                      <p:to>
                                        <a:schemeClr val="bg2"/>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53283">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353283">
                                            <p:txEl>
                                              <p:pRg st="3" end="3"/>
                                            </p:txEl>
                                          </p:spTgt>
                                        </p:tgtEl>
                                        <p:attrNameLst>
                                          <p:attrName>ppt_c</p:attrName>
                                        </p:attrNameLst>
                                      </p:cBhvr>
                                      <p:to>
                                        <a:schemeClr val="bg2"/>
                                      </p:to>
                                    </p:animClr>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53283">
                                            <p:txEl>
                                              <p:pRg st="4" end="4"/>
                                            </p:txEl>
                                          </p:spTgt>
                                        </p:tgtEl>
                                        <p:attrNameLst>
                                          <p:attrName>style.visibility</p:attrName>
                                        </p:attrNameLst>
                                      </p:cBhvr>
                                      <p:to>
                                        <p:strVal val="visible"/>
                                      </p:to>
                                    </p:set>
                                  </p:childTnLst>
                                  <p:subTnLst>
                                    <p:animClr clrSpc="rgb" dir="cw">
                                      <p:cBhvr override="childStyle">
                                        <p:cTn dur="1" fill="hold" display="0" masterRel="nextClick" afterEffect="1"/>
                                        <p:tgtEl>
                                          <p:spTgt spid="353283">
                                            <p:txEl>
                                              <p:pRg st="4" end="4"/>
                                            </p:txEl>
                                          </p:spTgt>
                                        </p:tgtEl>
                                        <p:attrNameLst>
                                          <p:attrName>ppt_c</p:attrName>
                                        </p:attrNameLst>
                                      </p:cBhvr>
                                      <p:to>
                                        <a:schemeClr val="bg2"/>
                                      </p:to>
                                    </p:animClr>
                                  </p:sub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53283">
                                            <p:txEl>
                                              <p:pRg st="5" end="5"/>
                                            </p:txEl>
                                          </p:spTgt>
                                        </p:tgtEl>
                                        <p:attrNameLst>
                                          <p:attrName>style.visibility</p:attrName>
                                        </p:attrNameLst>
                                      </p:cBhvr>
                                      <p:to>
                                        <p:strVal val="visible"/>
                                      </p:to>
                                    </p:set>
                                  </p:childTnLst>
                                  <p:subTnLst>
                                    <p:animClr clrSpc="rgb" dir="cw">
                                      <p:cBhvr override="childStyle">
                                        <p:cTn dur="1" fill="hold" display="0" masterRel="nextClick" afterEffect="1"/>
                                        <p:tgtEl>
                                          <p:spTgt spid="353283">
                                            <p:txEl>
                                              <p:pRg st="5" end="5"/>
                                            </p:txEl>
                                          </p:spTgt>
                                        </p:tgtEl>
                                        <p:attrNameLst>
                                          <p:attrName>ppt_c</p:attrName>
                                        </p:attrNameLst>
                                      </p:cBhvr>
                                      <p:to>
                                        <a:schemeClr val="bg2"/>
                                      </p:to>
                                    </p:animClr>
                                  </p:sub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53283">
                                            <p:txEl>
                                              <p:pRg st="6" end="6"/>
                                            </p:txEl>
                                          </p:spTgt>
                                        </p:tgtEl>
                                        <p:attrNameLst>
                                          <p:attrName>style.visibility</p:attrName>
                                        </p:attrNameLst>
                                      </p:cBhvr>
                                      <p:to>
                                        <p:strVal val="visible"/>
                                      </p:to>
                                    </p:set>
                                  </p:childTnLst>
                                  <p:subTnLst>
                                    <p:animClr clrSpc="rgb" dir="cw">
                                      <p:cBhvr override="childStyle">
                                        <p:cTn dur="1" fill="hold" display="0" masterRel="nextClick" afterEffect="1"/>
                                        <p:tgtEl>
                                          <p:spTgt spid="353283">
                                            <p:txEl>
                                              <p:pRg st="6" end="6"/>
                                            </p:txEl>
                                          </p:spTgt>
                                        </p:tgtEl>
                                        <p:attrNameLst>
                                          <p:attrName>ppt_c</p:attrName>
                                        </p:attrNameLst>
                                      </p:cBhvr>
                                      <p:to>
                                        <a:schemeClr val="bg2"/>
                                      </p:to>
                                    </p:animClr>
                                  </p:sub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53283">
                                            <p:txEl>
                                              <p:pRg st="7" end="7"/>
                                            </p:txEl>
                                          </p:spTgt>
                                        </p:tgtEl>
                                        <p:attrNameLst>
                                          <p:attrName>style.visibility</p:attrName>
                                        </p:attrNameLst>
                                      </p:cBhvr>
                                      <p:to>
                                        <p:strVal val="visible"/>
                                      </p:to>
                                    </p:set>
                                  </p:childTnLst>
                                  <p:subTnLst>
                                    <p:animClr clrSpc="rgb" dir="cw">
                                      <p:cBhvr override="childStyle">
                                        <p:cTn dur="1" fill="hold" display="0" masterRel="nextClick" afterEffect="1"/>
                                        <p:tgtEl>
                                          <p:spTgt spid="353283">
                                            <p:txEl>
                                              <p:pRg st="7" end="7"/>
                                            </p:txEl>
                                          </p:spTgt>
                                        </p:tgtEl>
                                        <p:attrNameLst>
                                          <p:attrName>ppt_c</p:attrName>
                                        </p:attrNameLst>
                                      </p:cBhvr>
                                      <p:to>
                                        <a:schemeClr val="bg2"/>
                                      </p:to>
                                    </p:animClr>
                                  </p:sub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53283">
                                            <p:txEl>
                                              <p:pRg st="8" end="8"/>
                                            </p:txEl>
                                          </p:spTgt>
                                        </p:tgtEl>
                                        <p:attrNameLst>
                                          <p:attrName>style.visibility</p:attrName>
                                        </p:attrNameLst>
                                      </p:cBhvr>
                                      <p:to>
                                        <p:strVal val="visible"/>
                                      </p:to>
                                    </p:set>
                                  </p:childTnLst>
                                  <p:subTnLst>
                                    <p:animClr clrSpc="rgb" dir="cw">
                                      <p:cBhvr override="childStyle">
                                        <p:cTn dur="1" fill="hold" display="0" masterRel="nextClick" afterEffect="1"/>
                                        <p:tgtEl>
                                          <p:spTgt spid="353283">
                                            <p:txEl>
                                              <p:pRg st="8" end="8"/>
                                            </p:txEl>
                                          </p:spTgt>
                                        </p:tgtEl>
                                        <p:attrNameLst>
                                          <p:attrName>ppt_c</p:attrName>
                                        </p:attrNameLst>
                                      </p:cBhvr>
                                      <p:to>
                                        <a:schemeClr val="bg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283" grpId="0" build="p"/>
    </p:bldLst>
  </p:timing>
</p:sld>
</file>

<file path=ppt/slides/slide45.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pPr defTabSz="912813" eaLnBrk="1" hangingPunct="1"/>
            <a:r>
              <a:rPr lang="pt-BR" sz="4000" smtClean="0"/>
              <a:t>4.5. </a:t>
            </a:r>
            <a:r>
              <a:rPr lang="pt-BR" sz="4000" i="1" smtClean="0">
                <a:solidFill>
                  <a:schemeClr val="tx1"/>
                </a:solidFill>
              </a:rPr>
              <a:t>Post hoc ergo propter hoc</a:t>
            </a:r>
            <a:r>
              <a:rPr lang="pt-BR" sz="4000" smtClean="0">
                <a:solidFill>
                  <a:schemeClr val="tx1"/>
                </a:solidFill>
              </a:rPr>
              <a:t>?</a:t>
            </a:r>
          </a:p>
        </p:txBody>
      </p:sp>
      <p:sp>
        <p:nvSpPr>
          <p:cNvPr id="353283" name="Rectangle 3"/>
          <p:cNvSpPr>
            <a:spLocks noGrp="1" noChangeArrowheads="1"/>
          </p:cNvSpPr>
          <p:nvPr>
            <p:ph type="body" idx="1"/>
          </p:nvPr>
        </p:nvSpPr>
        <p:spPr>
          <a:xfrm>
            <a:off x="250825" y="1484313"/>
            <a:ext cx="8893175" cy="5373687"/>
          </a:xfrm>
        </p:spPr>
        <p:txBody>
          <a:bodyPr/>
          <a:lstStyle/>
          <a:p>
            <a:pPr marL="531813" indent="-531813" defTabSz="912813" eaLnBrk="1" hangingPunct="1">
              <a:lnSpc>
                <a:spcPct val="90000"/>
              </a:lnSpc>
              <a:buFont typeface="Wingdings" pitchFamily="2" charset="2"/>
              <a:buNone/>
            </a:pPr>
            <a:r>
              <a:rPr lang="en-US" sz="2400" smtClean="0"/>
              <a:t>It has been argued that, for the mechanism we just described to be true, it is necessary that interventions come before the onshore dollar rate increase, but statistical tests (Granger causality) would prove the opposite. </a:t>
            </a:r>
          </a:p>
          <a:p>
            <a:pPr marL="531813" indent="-531813" defTabSz="912813" eaLnBrk="1" hangingPunct="1">
              <a:lnSpc>
                <a:spcPct val="90000"/>
              </a:lnSpc>
              <a:buFont typeface="Wingdings" pitchFamily="2" charset="2"/>
              <a:buNone/>
            </a:pPr>
            <a:r>
              <a:rPr lang="en-US" sz="2400" smtClean="0"/>
              <a:t>Let’s see, then, an alternative sequence of events, which is compatible with the </a:t>
            </a:r>
            <a:r>
              <a:rPr lang="en-US" sz="2400" u="sng" smtClean="0"/>
              <a:t>economic</a:t>
            </a:r>
            <a:r>
              <a:rPr lang="en-US" sz="2400" smtClean="0"/>
              <a:t> causality of the interventions on the onshore dollar rate, as well as with the Granger causality in opposite direction.</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328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53283">
                                            <p:txEl>
                                              <p:pRg st="0" end="0"/>
                                            </p:txEl>
                                          </p:spTgt>
                                        </p:tgtEl>
                                        <p:attrNameLst>
                                          <p:attrName>ppt_c</p:attrName>
                                        </p:attrNameLst>
                                      </p:cBhvr>
                                      <p:to>
                                        <a:schemeClr val="bg2"/>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5328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53283">
                                            <p:txEl>
                                              <p:pRg st="1" end="1"/>
                                            </p:txEl>
                                          </p:spTgt>
                                        </p:tgtEl>
                                        <p:attrNameLst>
                                          <p:attrName>ppt_c</p:attrName>
                                        </p:attrNameLst>
                                      </p:cBhvr>
                                      <p:to>
                                        <a:schemeClr val="bg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283" grpId="0" build="p"/>
    </p:bldLst>
  </p:timing>
</p:sld>
</file>

<file path=ppt/slides/slide46.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pPr defTabSz="912813" eaLnBrk="1" hangingPunct="1"/>
            <a:r>
              <a:rPr lang="pt-BR" sz="4000" smtClean="0"/>
              <a:t>4.3. </a:t>
            </a:r>
            <a:r>
              <a:rPr lang="pt-BR" sz="4000" i="1" smtClean="0">
                <a:solidFill>
                  <a:schemeClr val="tx1"/>
                </a:solidFill>
              </a:rPr>
              <a:t>Post hoc ergo propter hoc</a:t>
            </a:r>
            <a:r>
              <a:rPr lang="pt-BR" sz="4000" smtClean="0">
                <a:solidFill>
                  <a:schemeClr val="tx1"/>
                </a:solidFill>
              </a:rPr>
              <a:t>?</a:t>
            </a:r>
          </a:p>
        </p:txBody>
      </p:sp>
      <p:sp>
        <p:nvSpPr>
          <p:cNvPr id="353283" name="Rectangle 3"/>
          <p:cNvSpPr>
            <a:spLocks noGrp="1" noChangeArrowheads="1"/>
          </p:cNvSpPr>
          <p:nvPr>
            <p:ph type="body" idx="1"/>
          </p:nvPr>
        </p:nvSpPr>
        <p:spPr>
          <a:xfrm>
            <a:off x="250825" y="1484313"/>
            <a:ext cx="8893175" cy="5373687"/>
          </a:xfrm>
        </p:spPr>
        <p:txBody>
          <a:bodyPr/>
          <a:lstStyle/>
          <a:p>
            <a:pPr marL="531813" indent="-531813" defTabSz="912813" eaLnBrk="1" hangingPunct="1">
              <a:lnSpc>
                <a:spcPct val="90000"/>
              </a:lnSpc>
              <a:buFont typeface="Wingdings" pitchFamily="2" charset="2"/>
              <a:buNone/>
            </a:pPr>
            <a:r>
              <a:rPr lang="en-US" sz="1700" smtClean="0"/>
              <a:t>Let us examine the alternative mechanics:</a:t>
            </a:r>
          </a:p>
          <a:p>
            <a:pPr marL="531813" indent="-531813" defTabSz="912813" eaLnBrk="1" hangingPunct="1">
              <a:lnSpc>
                <a:spcPct val="90000"/>
              </a:lnSpc>
              <a:buFont typeface="Wingdings" pitchFamily="2" charset="2"/>
              <a:buAutoNum type="arabicParenR"/>
            </a:pPr>
            <a:r>
              <a:rPr lang="en-US" sz="1600" smtClean="0"/>
              <a:t>Speculators sell USD futures contracts at BM&amp;F to pocket the interest rate differential;</a:t>
            </a:r>
          </a:p>
          <a:p>
            <a:pPr marL="531813" indent="-531813" defTabSz="912813" eaLnBrk="1" hangingPunct="1">
              <a:lnSpc>
                <a:spcPct val="90000"/>
              </a:lnSpc>
              <a:buFont typeface="Wingdings" pitchFamily="2" charset="2"/>
              <a:buAutoNum type="arabicParenR"/>
            </a:pPr>
            <a:r>
              <a:rPr lang="en-US" sz="1600" smtClean="0"/>
              <a:t>The USD futures contracts sale reduces the USD futures price, decreasing the </a:t>
            </a:r>
            <a:r>
              <a:rPr lang="en-US" sz="1600" i="1" smtClean="0"/>
              <a:t>forward premium</a:t>
            </a:r>
            <a:r>
              <a:rPr lang="en-US" sz="1600" smtClean="0"/>
              <a:t>;</a:t>
            </a:r>
          </a:p>
          <a:p>
            <a:pPr marL="531813" indent="-531813" defTabSz="912813" eaLnBrk="1" hangingPunct="1">
              <a:lnSpc>
                <a:spcPct val="90000"/>
              </a:lnSpc>
              <a:buFont typeface="Wingdings" pitchFamily="2" charset="2"/>
              <a:buAutoNum type="arabicParenR"/>
            </a:pPr>
            <a:r>
              <a:rPr lang="en-US" sz="1600" smtClean="0"/>
              <a:t>As the domestic interest rate has not been changed, the onshore dollar interest rate (cupom cambial) increases, opening a positive spread vis-à-vis the USD rate in foreign markets (Libor);</a:t>
            </a:r>
          </a:p>
          <a:p>
            <a:pPr marL="531813" indent="-531813" defTabSz="912813" eaLnBrk="1" hangingPunct="1">
              <a:lnSpc>
                <a:spcPct val="90000"/>
              </a:lnSpc>
              <a:buFont typeface="Wingdings" pitchFamily="2" charset="2"/>
              <a:buAutoNum type="arabicParenR"/>
            </a:pPr>
            <a:r>
              <a:rPr lang="en-US" sz="1600" smtClean="0"/>
              <a:t>The positive spread  between onshore and offshore dollar rates attracts banks, that borrow USD abroad to invest them in Brazil at the higher onshore dollar rate;</a:t>
            </a:r>
          </a:p>
          <a:p>
            <a:pPr marL="531813" indent="-531813" defTabSz="912813" eaLnBrk="1" hangingPunct="1">
              <a:lnSpc>
                <a:spcPct val="90000"/>
              </a:lnSpc>
              <a:buFont typeface="Wingdings" pitchFamily="2" charset="2"/>
              <a:buAutoNum type="arabicParenR"/>
            </a:pPr>
            <a:r>
              <a:rPr lang="en-US" sz="1600" smtClean="0"/>
              <a:t>If the Central Bank did not intervene purchasing dollars, the spot USD rate, pressured by the banks selling flow, would tend to decrease, in line with the previous movement of the dollar futures, restoring equilibrium with more appreciated spot and futures exchange rates;</a:t>
            </a:r>
          </a:p>
          <a:p>
            <a:pPr marL="531813" indent="-531813" defTabSz="912813" eaLnBrk="1" hangingPunct="1">
              <a:lnSpc>
                <a:spcPct val="90000"/>
              </a:lnSpc>
              <a:buFont typeface="Wingdings" pitchFamily="2" charset="2"/>
              <a:buAutoNum type="arabicParenR"/>
            </a:pPr>
            <a:r>
              <a:rPr lang="en-US" sz="1600" smtClean="0"/>
              <a:t>However, as the Central Bank intervenes in the spot market, the spot USD rate does </a:t>
            </a:r>
            <a:r>
              <a:rPr lang="en-US" sz="1600" u="sng" smtClean="0"/>
              <a:t>not</a:t>
            </a:r>
            <a:r>
              <a:rPr lang="en-US" sz="1600" smtClean="0"/>
              <a:t> fall (the BRL does not appreciate), neither does the wedge between the onshore and the offshore dollar rates, keeping the banks’ arbitrage opportunity open as long as the Central Bank keeps intervening;</a:t>
            </a:r>
          </a:p>
          <a:p>
            <a:pPr marL="531813" indent="-531813" defTabSz="912813" eaLnBrk="1" hangingPunct="1">
              <a:lnSpc>
                <a:spcPct val="90000"/>
              </a:lnSpc>
              <a:buFont typeface="Wingdings" pitchFamily="2" charset="2"/>
              <a:buAutoNum type="arabicParenR"/>
            </a:pPr>
            <a:r>
              <a:rPr lang="en-US" sz="1600" smtClean="0"/>
              <a:t>The final result of the Central  Bank’s intervention is the attraction of more USD, which weakens the effect of the sterilized intervention on the exchange rate.</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328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53283">
                                            <p:txEl>
                                              <p:pRg st="0" end="0"/>
                                            </p:txEl>
                                          </p:spTgt>
                                        </p:tgtEl>
                                        <p:attrNameLst>
                                          <p:attrName>ppt_c</p:attrName>
                                        </p:attrNameLst>
                                      </p:cBhvr>
                                      <p:to>
                                        <a:schemeClr val="bg2"/>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5328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53283">
                                            <p:txEl>
                                              <p:pRg st="1" end="1"/>
                                            </p:txEl>
                                          </p:spTgt>
                                        </p:tgtEl>
                                        <p:attrNameLst>
                                          <p:attrName>ppt_c</p:attrName>
                                        </p:attrNameLst>
                                      </p:cBhvr>
                                      <p:to>
                                        <a:schemeClr val="bg2"/>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53283">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353283">
                                            <p:txEl>
                                              <p:pRg st="2" end="2"/>
                                            </p:txEl>
                                          </p:spTgt>
                                        </p:tgtEl>
                                        <p:attrNameLst>
                                          <p:attrName>ppt_c</p:attrName>
                                        </p:attrNameLst>
                                      </p:cBhvr>
                                      <p:to>
                                        <a:schemeClr val="bg2"/>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53283">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353283">
                                            <p:txEl>
                                              <p:pRg st="3" end="3"/>
                                            </p:txEl>
                                          </p:spTgt>
                                        </p:tgtEl>
                                        <p:attrNameLst>
                                          <p:attrName>ppt_c</p:attrName>
                                        </p:attrNameLst>
                                      </p:cBhvr>
                                      <p:to>
                                        <a:schemeClr val="bg2"/>
                                      </p:to>
                                    </p:animClr>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53283">
                                            <p:txEl>
                                              <p:pRg st="4" end="4"/>
                                            </p:txEl>
                                          </p:spTgt>
                                        </p:tgtEl>
                                        <p:attrNameLst>
                                          <p:attrName>style.visibility</p:attrName>
                                        </p:attrNameLst>
                                      </p:cBhvr>
                                      <p:to>
                                        <p:strVal val="visible"/>
                                      </p:to>
                                    </p:set>
                                  </p:childTnLst>
                                  <p:subTnLst>
                                    <p:animClr clrSpc="rgb" dir="cw">
                                      <p:cBhvr override="childStyle">
                                        <p:cTn dur="1" fill="hold" display="0" masterRel="nextClick" afterEffect="1"/>
                                        <p:tgtEl>
                                          <p:spTgt spid="353283">
                                            <p:txEl>
                                              <p:pRg st="4" end="4"/>
                                            </p:txEl>
                                          </p:spTgt>
                                        </p:tgtEl>
                                        <p:attrNameLst>
                                          <p:attrName>ppt_c</p:attrName>
                                        </p:attrNameLst>
                                      </p:cBhvr>
                                      <p:to>
                                        <a:schemeClr val="bg2"/>
                                      </p:to>
                                    </p:animClr>
                                  </p:sub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53283">
                                            <p:txEl>
                                              <p:pRg st="5" end="5"/>
                                            </p:txEl>
                                          </p:spTgt>
                                        </p:tgtEl>
                                        <p:attrNameLst>
                                          <p:attrName>style.visibility</p:attrName>
                                        </p:attrNameLst>
                                      </p:cBhvr>
                                      <p:to>
                                        <p:strVal val="visible"/>
                                      </p:to>
                                    </p:set>
                                  </p:childTnLst>
                                  <p:subTnLst>
                                    <p:animClr clrSpc="rgb" dir="cw">
                                      <p:cBhvr override="childStyle">
                                        <p:cTn dur="1" fill="hold" display="0" masterRel="nextClick" afterEffect="1"/>
                                        <p:tgtEl>
                                          <p:spTgt spid="353283">
                                            <p:txEl>
                                              <p:pRg st="5" end="5"/>
                                            </p:txEl>
                                          </p:spTgt>
                                        </p:tgtEl>
                                        <p:attrNameLst>
                                          <p:attrName>ppt_c</p:attrName>
                                        </p:attrNameLst>
                                      </p:cBhvr>
                                      <p:to>
                                        <a:schemeClr val="bg2"/>
                                      </p:to>
                                    </p:animClr>
                                  </p:sub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53283">
                                            <p:txEl>
                                              <p:pRg st="6" end="6"/>
                                            </p:txEl>
                                          </p:spTgt>
                                        </p:tgtEl>
                                        <p:attrNameLst>
                                          <p:attrName>style.visibility</p:attrName>
                                        </p:attrNameLst>
                                      </p:cBhvr>
                                      <p:to>
                                        <p:strVal val="visible"/>
                                      </p:to>
                                    </p:set>
                                  </p:childTnLst>
                                  <p:subTnLst>
                                    <p:animClr clrSpc="rgb" dir="cw">
                                      <p:cBhvr override="childStyle">
                                        <p:cTn dur="1" fill="hold" display="0" masterRel="nextClick" afterEffect="1"/>
                                        <p:tgtEl>
                                          <p:spTgt spid="353283">
                                            <p:txEl>
                                              <p:pRg st="6" end="6"/>
                                            </p:txEl>
                                          </p:spTgt>
                                        </p:tgtEl>
                                        <p:attrNameLst>
                                          <p:attrName>ppt_c</p:attrName>
                                        </p:attrNameLst>
                                      </p:cBhvr>
                                      <p:to>
                                        <a:schemeClr val="bg2"/>
                                      </p:to>
                                    </p:animClr>
                                  </p:sub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53283">
                                            <p:txEl>
                                              <p:pRg st="7" end="7"/>
                                            </p:txEl>
                                          </p:spTgt>
                                        </p:tgtEl>
                                        <p:attrNameLst>
                                          <p:attrName>style.visibility</p:attrName>
                                        </p:attrNameLst>
                                      </p:cBhvr>
                                      <p:to>
                                        <p:strVal val="visible"/>
                                      </p:to>
                                    </p:set>
                                  </p:childTnLst>
                                  <p:subTnLst>
                                    <p:animClr clrSpc="rgb" dir="cw">
                                      <p:cBhvr override="childStyle">
                                        <p:cTn dur="1" fill="hold" display="0" masterRel="nextClick" afterEffect="1"/>
                                        <p:tgtEl>
                                          <p:spTgt spid="353283">
                                            <p:txEl>
                                              <p:pRg st="7" end="7"/>
                                            </p:txEl>
                                          </p:spTgt>
                                        </p:tgtEl>
                                        <p:attrNameLst>
                                          <p:attrName>ppt_c</p:attrName>
                                        </p:attrNameLst>
                                      </p:cBhvr>
                                      <p:to>
                                        <a:schemeClr val="bg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283" grpId="0" build="p"/>
    </p:bldLst>
  </p:timing>
</p:sld>
</file>

<file path=ppt/slides/slide4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pPr defTabSz="912813" eaLnBrk="1" hangingPunct="1"/>
            <a:r>
              <a:rPr lang="en-US" sz="4000" smtClean="0"/>
              <a:t>5. Controls on Capital Inflows</a:t>
            </a:r>
          </a:p>
        </p:txBody>
      </p:sp>
      <p:sp>
        <p:nvSpPr>
          <p:cNvPr id="379907" name="Rectangle 3"/>
          <p:cNvSpPr>
            <a:spLocks noGrp="1" noChangeArrowheads="1"/>
          </p:cNvSpPr>
          <p:nvPr>
            <p:ph type="body" idx="1"/>
          </p:nvPr>
        </p:nvSpPr>
        <p:spPr>
          <a:xfrm>
            <a:off x="214313" y="1428750"/>
            <a:ext cx="8929687" cy="5429250"/>
          </a:xfrm>
        </p:spPr>
        <p:txBody>
          <a:bodyPr/>
          <a:lstStyle/>
          <a:p>
            <a:pPr defTabSz="912813" eaLnBrk="1" hangingPunct="1">
              <a:lnSpc>
                <a:spcPct val="90000"/>
              </a:lnSpc>
            </a:pPr>
            <a:r>
              <a:rPr lang="pt-BR" sz="1800" smtClean="0"/>
              <a:t>On October 20, 2009, Brazil started charging a 2% tax on exchange rate transactions aimed at purchasing Brazilian bonds or stocks. Such tax has already been imposed in the past, but never including the stock market. Later on, this measure was complemented by a 1,5% IOF tax on Depositary Receipts.</a:t>
            </a:r>
          </a:p>
          <a:p>
            <a:pPr algn="just" defTabSz="912813" eaLnBrk="1" hangingPunct="1"/>
            <a:r>
              <a:rPr lang="pt-BR" sz="1800" smtClean="0"/>
              <a:t>In a previous paper (Carvalho and Garcia, 2005), we show that </a:t>
            </a:r>
            <a:r>
              <a:rPr lang="en-US" sz="1800" smtClean="0"/>
              <a:t>capital inflows (</a:t>
            </a:r>
            <a:r>
              <a:rPr lang="en-US" sz="1800" i="1" smtClean="0"/>
              <a:t>ex-ante</a:t>
            </a:r>
            <a:r>
              <a:rPr lang="en-US" sz="1800" smtClean="0"/>
              <a:t>) controls had limited effectiveness in deterring  financial inflow.</a:t>
            </a:r>
          </a:p>
          <a:p>
            <a:pPr algn="just" defTabSz="912813" eaLnBrk="1" hangingPunct="1"/>
            <a:r>
              <a:rPr lang="en-US" sz="1800" smtClean="0"/>
              <a:t>Analyzing 11 actual cases of capital controls circunventions, we show that the change in the composition of capital inflows might be deceiving, since the circumvention operations tend to disguise short term capital as long term one to avoid the tax.</a:t>
            </a:r>
          </a:p>
          <a:p>
            <a:pPr algn="just" defTabSz="912813" eaLnBrk="1" hangingPunct="1">
              <a:lnSpc>
                <a:spcPct val="80000"/>
              </a:lnSpc>
            </a:pPr>
            <a:r>
              <a:rPr lang="en-US" sz="1800" smtClean="0"/>
              <a:t> To suppose that the mere imposition of capital controls is the same as their effective implementation is wrong and might lead economic policy to costly mistakes.</a:t>
            </a:r>
          </a:p>
          <a:p>
            <a:pPr algn="just" defTabSz="912813" eaLnBrk="1" hangingPunct="1">
              <a:lnSpc>
                <a:spcPct val="80000"/>
              </a:lnSpc>
            </a:pPr>
            <a:r>
              <a:rPr lang="en-US" sz="1800" smtClean="0"/>
              <a:t>Capital controls can, in the best cases, be effective for brief periods while structural reforms are being implemented. They cannot keep foreign capital at bay when carry-trade-type-arbitrage operations are highly profitable (i.e., domestic interest rate is high), or, as today, the economic prospects are excellent and foreign investors want to invest in Brazil. </a:t>
            </a:r>
            <a:endParaRPr lang="en-US" sz="1800" i="1" smtClean="0">
              <a:sym typeface="Symbol" pitchFamily="18" charset="2"/>
            </a:endParaRPr>
          </a:p>
          <a:p>
            <a:pPr algn="just" defTabSz="912813" eaLnBrk="1" hangingPunct="1"/>
            <a:endParaRPr lang="en-US" sz="2000" i="1" smtClean="0">
              <a:sym typeface="Symbol" pitchFamily="18" charset="2"/>
            </a:endParaRPr>
          </a:p>
          <a:p>
            <a:pPr defTabSz="912813" eaLnBrk="1" hangingPunct="1">
              <a:lnSpc>
                <a:spcPct val="90000"/>
              </a:lnSpc>
            </a:pPr>
            <a:endParaRPr lang="pt-BR" sz="200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79907">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79907">
                                            <p:txEl>
                                              <p:pRg st="0" end="0"/>
                                            </p:txEl>
                                          </p:spTgt>
                                        </p:tgtEl>
                                        <p:attrNameLst>
                                          <p:attrName>ppt_c</p:attrName>
                                        </p:attrNameLst>
                                      </p:cBhvr>
                                      <p:to>
                                        <a:schemeClr val="bg2"/>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79907">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79907">
                                            <p:txEl>
                                              <p:pRg st="1" end="1"/>
                                            </p:txEl>
                                          </p:spTgt>
                                        </p:tgtEl>
                                        <p:attrNameLst>
                                          <p:attrName>ppt_c</p:attrName>
                                        </p:attrNameLst>
                                      </p:cBhvr>
                                      <p:to>
                                        <a:schemeClr val="bg2"/>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79907">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379907">
                                            <p:txEl>
                                              <p:pRg st="2" end="2"/>
                                            </p:txEl>
                                          </p:spTgt>
                                        </p:tgtEl>
                                        <p:attrNameLst>
                                          <p:attrName>ppt_c</p:attrName>
                                        </p:attrNameLst>
                                      </p:cBhvr>
                                      <p:to>
                                        <a:schemeClr val="bg2"/>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79907">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379907">
                                            <p:txEl>
                                              <p:pRg st="3" end="3"/>
                                            </p:txEl>
                                          </p:spTgt>
                                        </p:tgtEl>
                                        <p:attrNameLst>
                                          <p:attrName>ppt_c</p:attrName>
                                        </p:attrNameLst>
                                      </p:cBhvr>
                                      <p:to>
                                        <a:schemeClr val="bg2"/>
                                      </p:to>
                                    </p:animClr>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79907">
                                            <p:txEl>
                                              <p:pRg st="4" end="4"/>
                                            </p:txEl>
                                          </p:spTgt>
                                        </p:tgtEl>
                                        <p:attrNameLst>
                                          <p:attrName>style.visibility</p:attrName>
                                        </p:attrNameLst>
                                      </p:cBhvr>
                                      <p:to>
                                        <p:strVal val="visible"/>
                                      </p:to>
                                    </p:set>
                                  </p:childTnLst>
                                  <p:subTnLst>
                                    <p:animClr clrSpc="rgb" dir="cw">
                                      <p:cBhvr override="childStyle">
                                        <p:cTn dur="1" fill="hold" display="0" masterRel="nextClick" afterEffect="1"/>
                                        <p:tgtEl>
                                          <p:spTgt spid="379907">
                                            <p:txEl>
                                              <p:pRg st="4" end="4"/>
                                            </p:txEl>
                                          </p:spTgt>
                                        </p:tgtEl>
                                        <p:attrNameLst>
                                          <p:attrName>ppt_c</p:attrName>
                                        </p:attrNameLst>
                                      </p:cBhvr>
                                      <p:to>
                                        <a:schemeClr val="bg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9907" grpId="0" build="p"/>
    </p:bldLst>
  </p:timing>
</p:sld>
</file>

<file path=ppt/slides/slide4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pPr defTabSz="912813" eaLnBrk="1" hangingPunct="1"/>
            <a:r>
              <a:rPr lang="en-US" sz="4000" smtClean="0"/>
              <a:t>6. Conclusion</a:t>
            </a:r>
          </a:p>
        </p:txBody>
      </p:sp>
      <p:sp>
        <p:nvSpPr>
          <p:cNvPr id="379907" name="Rectangle 3"/>
          <p:cNvSpPr>
            <a:spLocks noGrp="1" noChangeArrowheads="1"/>
          </p:cNvSpPr>
          <p:nvPr>
            <p:ph type="body" idx="1"/>
          </p:nvPr>
        </p:nvSpPr>
        <p:spPr>
          <a:xfrm>
            <a:off x="0" y="1428750"/>
            <a:ext cx="9286875" cy="5429250"/>
          </a:xfrm>
        </p:spPr>
        <p:txBody>
          <a:bodyPr/>
          <a:lstStyle/>
          <a:p>
            <a:pPr defTabSz="912813" eaLnBrk="1" hangingPunct="1">
              <a:lnSpc>
                <a:spcPct val="90000"/>
              </a:lnSpc>
            </a:pPr>
            <a:r>
              <a:rPr lang="pt-BR" sz="2000" smtClean="0"/>
              <a:t>If the world keeps recovering from the crisis, Brazil will continue to do well and be one of the favorite destinations to foreign capital.</a:t>
            </a:r>
          </a:p>
          <a:p>
            <a:pPr defTabSz="912813" eaLnBrk="1" hangingPunct="1">
              <a:lnSpc>
                <a:spcPct val="90000"/>
              </a:lnSpc>
            </a:pPr>
            <a:r>
              <a:rPr lang="pt-BR" sz="2000" smtClean="0">
                <a:sym typeface="Symbol" pitchFamily="18" charset="2"/>
              </a:rPr>
              <a:t>These capital inflows will put pressure to further appreciate the BRL. The exchange rate appreciation will, in turn, press policy makers to do “something”, as the 2% tax, especially now that a large part of the media complimented Brazil for its initiative (FT, The Economist, and even the father of Washington consensus).</a:t>
            </a:r>
          </a:p>
          <a:p>
            <a:pPr defTabSz="912813" eaLnBrk="1" hangingPunct="1">
              <a:lnSpc>
                <a:spcPct val="90000"/>
              </a:lnSpc>
            </a:pPr>
            <a:r>
              <a:rPr lang="pt-BR" sz="2000" smtClean="0">
                <a:sym typeface="Symbol" pitchFamily="18" charset="2"/>
              </a:rPr>
              <a:t>Currently, the government is contemplating opening up the still closed Brazilian exchange rate markets. This is very good for Brazil in the long run, but it is not clear that it will help to depreciate the BRL.</a:t>
            </a:r>
          </a:p>
          <a:p>
            <a:pPr defTabSz="912813" eaLnBrk="1" hangingPunct="1">
              <a:lnSpc>
                <a:spcPct val="90000"/>
              </a:lnSpc>
            </a:pPr>
            <a:r>
              <a:rPr lang="pt-BR" sz="2000" smtClean="0">
                <a:sym typeface="Symbol" pitchFamily="18" charset="2"/>
              </a:rPr>
              <a:t>Sterilized interventions will continue, albeit their high fiscal costs and small effects on the exchange rate, and reserve accumulation will proceed.</a:t>
            </a:r>
          </a:p>
          <a:p>
            <a:pPr defTabSz="912813" eaLnBrk="1" hangingPunct="1">
              <a:lnSpc>
                <a:spcPct val="90000"/>
              </a:lnSpc>
            </a:pPr>
            <a:r>
              <a:rPr lang="pt-BR" sz="2000" smtClean="0">
                <a:sym typeface="Symbol" pitchFamily="18" charset="2"/>
              </a:rPr>
              <a:t>Policy slippages, as the </a:t>
            </a:r>
            <a:r>
              <a:rPr lang="pt-BR" sz="2000" i="1" smtClean="0">
                <a:sym typeface="Symbol" pitchFamily="18" charset="2"/>
              </a:rPr>
              <a:t>de facto </a:t>
            </a:r>
            <a:r>
              <a:rPr lang="pt-BR" sz="2000" smtClean="0">
                <a:sym typeface="Symbol" pitchFamily="18" charset="2"/>
              </a:rPr>
              <a:t>abandonment of Inflation Targeting for the sake of exchange rate control, is a risk.</a:t>
            </a:r>
          </a:p>
          <a:p>
            <a:pPr defTabSz="912813" eaLnBrk="1" hangingPunct="1">
              <a:lnSpc>
                <a:spcPct val="90000"/>
              </a:lnSpc>
            </a:pPr>
            <a:r>
              <a:rPr lang="pt-BR" sz="2000" smtClean="0">
                <a:sym typeface="Symbol" pitchFamily="18" charset="2"/>
              </a:rPr>
              <a:t>Fiscal policy measures that could help to depreciate the </a:t>
            </a:r>
            <a:r>
              <a:rPr lang="pt-BR" sz="2000" i="1" smtClean="0">
                <a:sym typeface="Symbol" pitchFamily="18" charset="2"/>
              </a:rPr>
              <a:t>real real </a:t>
            </a:r>
            <a:r>
              <a:rPr lang="pt-BR" sz="2000" smtClean="0">
                <a:sym typeface="Symbol" pitchFamily="18" charset="2"/>
              </a:rPr>
              <a:t>exchange rate are out until a new government arrives in 2011.</a:t>
            </a:r>
            <a:endParaRPr lang="en-US" sz="2000" smtClean="0">
              <a:sym typeface="Symbol" pitchFamily="18" charset="2"/>
            </a:endParaRPr>
          </a:p>
          <a:p>
            <a:pPr algn="just" defTabSz="912813" eaLnBrk="1" hangingPunct="1"/>
            <a:endParaRPr lang="en-US" sz="2000" i="1" smtClean="0">
              <a:sym typeface="Symbol" pitchFamily="18" charset="2"/>
            </a:endParaRPr>
          </a:p>
          <a:p>
            <a:pPr defTabSz="912813" eaLnBrk="1" hangingPunct="1">
              <a:lnSpc>
                <a:spcPct val="90000"/>
              </a:lnSpc>
            </a:pPr>
            <a:endParaRPr lang="pt-BR" sz="200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79907">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79907">
                                            <p:txEl>
                                              <p:pRg st="0" end="0"/>
                                            </p:txEl>
                                          </p:spTgt>
                                        </p:tgtEl>
                                        <p:attrNameLst>
                                          <p:attrName>ppt_c</p:attrName>
                                        </p:attrNameLst>
                                      </p:cBhvr>
                                      <p:to>
                                        <a:schemeClr val="bg2"/>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79907">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79907">
                                            <p:txEl>
                                              <p:pRg st="1" end="1"/>
                                            </p:txEl>
                                          </p:spTgt>
                                        </p:tgtEl>
                                        <p:attrNameLst>
                                          <p:attrName>ppt_c</p:attrName>
                                        </p:attrNameLst>
                                      </p:cBhvr>
                                      <p:to>
                                        <a:schemeClr val="bg2"/>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79907">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379907">
                                            <p:txEl>
                                              <p:pRg st="2" end="2"/>
                                            </p:txEl>
                                          </p:spTgt>
                                        </p:tgtEl>
                                        <p:attrNameLst>
                                          <p:attrName>ppt_c</p:attrName>
                                        </p:attrNameLst>
                                      </p:cBhvr>
                                      <p:to>
                                        <a:schemeClr val="bg2"/>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79907">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379907">
                                            <p:txEl>
                                              <p:pRg st="3" end="3"/>
                                            </p:txEl>
                                          </p:spTgt>
                                        </p:tgtEl>
                                        <p:attrNameLst>
                                          <p:attrName>ppt_c</p:attrName>
                                        </p:attrNameLst>
                                      </p:cBhvr>
                                      <p:to>
                                        <a:schemeClr val="bg2"/>
                                      </p:to>
                                    </p:animClr>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79907">
                                            <p:txEl>
                                              <p:pRg st="4" end="4"/>
                                            </p:txEl>
                                          </p:spTgt>
                                        </p:tgtEl>
                                        <p:attrNameLst>
                                          <p:attrName>style.visibility</p:attrName>
                                        </p:attrNameLst>
                                      </p:cBhvr>
                                      <p:to>
                                        <p:strVal val="visible"/>
                                      </p:to>
                                    </p:set>
                                  </p:childTnLst>
                                  <p:subTnLst>
                                    <p:animClr clrSpc="rgb" dir="cw">
                                      <p:cBhvr override="childStyle">
                                        <p:cTn dur="1" fill="hold" display="0" masterRel="nextClick" afterEffect="1"/>
                                        <p:tgtEl>
                                          <p:spTgt spid="379907">
                                            <p:txEl>
                                              <p:pRg st="4" end="4"/>
                                            </p:txEl>
                                          </p:spTgt>
                                        </p:tgtEl>
                                        <p:attrNameLst>
                                          <p:attrName>ppt_c</p:attrName>
                                        </p:attrNameLst>
                                      </p:cBhvr>
                                      <p:to>
                                        <a:schemeClr val="bg2"/>
                                      </p:to>
                                    </p:animClr>
                                  </p:sub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79907">
                                            <p:txEl>
                                              <p:pRg st="5" end="5"/>
                                            </p:txEl>
                                          </p:spTgt>
                                        </p:tgtEl>
                                        <p:attrNameLst>
                                          <p:attrName>style.visibility</p:attrName>
                                        </p:attrNameLst>
                                      </p:cBhvr>
                                      <p:to>
                                        <p:strVal val="visible"/>
                                      </p:to>
                                    </p:set>
                                  </p:childTnLst>
                                  <p:subTnLst>
                                    <p:animClr clrSpc="rgb" dir="cw">
                                      <p:cBhvr override="childStyle">
                                        <p:cTn dur="1" fill="hold" display="0" masterRel="nextClick" afterEffect="1"/>
                                        <p:tgtEl>
                                          <p:spTgt spid="379907">
                                            <p:txEl>
                                              <p:pRg st="5" end="5"/>
                                            </p:txEl>
                                          </p:spTgt>
                                        </p:tgtEl>
                                        <p:attrNameLst>
                                          <p:attrName>ppt_c</p:attrName>
                                        </p:attrNameLst>
                                      </p:cBhvr>
                                      <p:to>
                                        <a:schemeClr val="bg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9907" grpId="0" build="p"/>
    </p:bldLst>
  </p:timing>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7346" name="Rectangle 2"/>
          <p:cNvSpPr>
            <a:spLocks noGrp="1" noChangeArrowheads="1"/>
          </p:cNvSpPr>
          <p:nvPr>
            <p:ph type="body" idx="1"/>
          </p:nvPr>
        </p:nvSpPr>
        <p:spPr>
          <a:xfrm>
            <a:off x="250825" y="0"/>
            <a:ext cx="8893175" cy="6858000"/>
          </a:xfrm>
        </p:spPr>
        <p:txBody>
          <a:bodyPr/>
          <a:lstStyle/>
          <a:p>
            <a:pPr marL="531813" indent="-531813" algn="ctr" defTabSz="912813" eaLnBrk="1" hangingPunct="1">
              <a:buFont typeface="Wingdings" pitchFamily="2" charset="2"/>
              <a:buNone/>
            </a:pPr>
            <a:r>
              <a:rPr lang="pt-BR" sz="6600" b="1" smtClean="0"/>
              <a:t>Thanks</a:t>
            </a:r>
          </a:p>
          <a:p>
            <a:pPr marL="531813" indent="-531813" algn="ctr" defTabSz="912813" eaLnBrk="1" hangingPunct="1">
              <a:buFont typeface="Wingdings" pitchFamily="2" charset="2"/>
              <a:buNone/>
            </a:pPr>
            <a:r>
              <a:rPr lang="pt-BR" sz="6600" b="1" smtClean="0"/>
              <a:t>Obrigado</a:t>
            </a:r>
          </a:p>
          <a:p>
            <a:pPr marL="531813" indent="-531813" algn="ctr" defTabSz="912813" eaLnBrk="1" hangingPunct="1">
              <a:buFont typeface="Wingdings" pitchFamily="2" charset="2"/>
              <a:buNone/>
            </a:pPr>
            <a:r>
              <a:rPr lang="pt-BR" sz="6600" b="1" smtClean="0"/>
              <a:t>Gracias</a:t>
            </a:r>
          </a:p>
          <a:p>
            <a:pPr marL="531813" indent="-531813" algn="ctr" defTabSz="912813" eaLnBrk="1" hangingPunct="1">
              <a:buFont typeface="Wingdings" pitchFamily="2" charset="2"/>
              <a:buNone/>
            </a:pPr>
            <a:r>
              <a:rPr lang="pt-BR" sz="6600" b="1" smtClean="0"/>
              <a:t>Merci</a:t>
            </a:r>
          </a:p>
          <a:p>
            <a:pPr marL="531813" indent="-531813" algn="ctr" defTabSz="912813" eaLnBrk="1" hangingPunct="1">
              <a:buFont typeface="Wingdings" pitchFamily="2" charset="2"/>
              <a:buNone/>
            </a:pPr>
            <a:r>
              <a:rPr lang="pt-BR" sz="6600" b="1" smtClean="0"/>
              <a:t>Danke</a:t>
            </a:r>
          </a:p>
          <a:p>
            <a:pPr marL="531813" indent="-531813" algn="ctr" defTabSz="912813" eaLnBrk="1" hangingPunct="1">
              <a:buFont typeface="Wingdings" pitchFamily="2" charset="2"/>
              <a:buNone/>
            </a:pPr>
            <a:r>
              <a:rPr lang="pt-BR" sz="6600" b="1" smtClean="0"/>
              <a:t>Grazzie</a:t>
            </a:r>
          </a:p>
          <a:p>
            <a:pPr marL="531813" indent="-531813" algn="ctr" defTabSz="912813" eaLnBrk="1" hangingPunct="1">
              <a:buFont typeface="Wingdings" pitchFamily="2" charset="2"/>
              <a:buNone/>
            </a:pPr>
            <a:endParaRPr lang="pt-BR" sz="7200" b="1"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457200" y="277813"/>
            <a:ext cx="8686800" cy="508000"/>
          </a:xfrm>
        </p:spPr>
        <p:txBody>
          <a:bodyPr/>
          <a:lstStyle/>
          <a:p>
            <a:pPr defTabSz="912813" eaLnBrk="1" hangingPunct="1"/>
            <a:r>
              <a:rPr lang="en-US" sz="4800" smtClean="0"/>
              <a:t>Plan of the presentation</a:t>
            </a:r>
          </a:p>
        </p:txBody>
      </p:sp>
      <p:sp>
        <p:nvSpPr>
          <p:cNvPr id="334851" name="Rectangle 3"/>
          <p:cNvSpPr>
            <a:spLocks noGrp="1" noChangeArrowheads="1"/>
          </p:cNvSpPr>
          <p:nvPr>
            <p:ph type="body" idx="1"/>
          </p:nvPr>
        </p:nvSpPr>
        <p:spPr>
          <a:xfrm>
            <a:off x="457200" y="1600200"/>
            <a:ext cx="8229600" cy="5257800"/>
          </a:xfrm>
        </p:spPr>
        <p:txBody>
          <a:bodyPr/>
          <a:lstStyle/>
          <a:p>
            <a:pPr marL="455613" indent="-455613" defTabSz="912813" eaLnBrk="1" hangingPunct="1">
              <a:buFont typeface="Wingdings" pitchFamily="2" charset="2"/>
              <a:buAutoNum type="arabicParenR"/>
            </a:pPr>
            <a:r>
              <a:rPr lang="en-US" sz="2400" smtClean="0"/>
              <a:t>Interest rate differentials, capital flows, exchange rate derivatives and carry-trade</a:t>
            </a:r>
          </a:p>
          <a:p>
            <a:pPr marL="455613" indent="-455613" defTabSz="912813" eaLnBrk="1" hangingPunct="1">
              <a:buFont typeface="Wingdings" pitchFamily="2" charset="2"/>
              <a:buAutoNum type="arabicParenR"/>
            </a:pPr>
            <a:r>
              <a:rPr lang="en-US" sz="2400" smtClean="0"/>
              <a:t>Cost-benefit analysis of foreign reserves accumulation</a:t>
            </a:r>
          </a:p>
          <a:p>
            <a:pPr marL="455613" indent="-455613" defTabSz="912813" eaLnBrk="1" hangingPunct="1">
              <a:buFont typeface="Wingdings" pitchFamily="2" charset="2"/>
              <a:buAutoNum type="arabicParenR"/>
            </a:pPr>
            <a:r>
              <a:rPr lang="en-US" sz="2400" smtClean="0"/>
              <a:t>Effectiveness of sterilized exchange-rate interventions: empirical tests</a:t>
            </a:r>
          </a:p>
          <a:p>
            <a:pPr marL="455613" indent="-455613" defTabSz="912813" eaLnBrk="1" hangingPunct="1">
              <a:buFont typeface="Wingdings" pitchFamily="2" charset="2"/>
              <a:buAutoNum type="arabicParenR"/>
            </a:pPr>
            <a:r>
              <a:rPr lang="en-US" sz="2400" smtClean="0"/>
              <a:t>Interventions repercussions in exchange-rate derivatives markets</a:t>
            </a:r>
          </a:p>
          <a:p>
            <a:pPr marL="455613" indent="-455613" defTabSz="912813" eaLnBrk="1" hangingPunct="1">
              <a:buFont typeface="Wingdings" pitchFamily="2" charset="2"/>
              <a:buAutoNum type="arabicParenR"/>
            </a:pPr>
            <a:r>
              <a:rPr lang="en-US" sz="2400" smtClean="0"/>
              <a:t>Controls on capital inflows</a:t>
            </a:r>
          </a:p>
          <a:p>
            <a:pPr marL="455613" indent="-455613" defTabSz="912813" eaLnBrk="1" hangingPunct="1">
              <a:buFont typeface="Wingdings" pitchFamily="2" charset="2"/>
              <a:buAutoNum type="arabicParenR"/>
            </a:pPr>
            <a:r>
              <a:rPr lang="en-US" sz="2400" smtClean="0"/>
              <a:t>Concluding remarks</a:t>
            </a:r>
          </a:p>
          <a:p>
            <a:pPr marL="455613" indent="-455613" defTabSz="912813" eaLnBrk="1" hangingPunct="1">
              <a:buFont typeface="Wingdings" pitchFamily="2" charset="2"/>
              <a:buAutoNum type="arabicParenR"/>
            </a:pPr>
            <a:endParaRPr lang="en-US" sz="2400" smtClean="0"/>
          </a:p>
          <a:p>
            <a:pPr marL="455613" indent="-455613" defTabSz="912813" eaLnBrk="1" hangingPunct="1">
              <a:buFont typeface="Wingdings" pitchFamily="2" charset="2"/>
              <a:buAutoNum type="arabicParenR"/>
            </a:pPr>
            <a:endParaRPr lang="en-US" sz="2400" smtClean="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4851">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34851">
                                            <p:txEl>
                                              <p:pRg st="0" end="0"/>
                                            </p:txEl>
                                          </p:spTgt>
                                        </p:tgtEl>
                                        <p:attrNameLst>
                                          <p:attrName>ppt_c</p:attrName>
                                        </p:attrNameLst>
                                      </p:cBhvr>
                                      <p:to>
                                        <a:schemeClr val="bg2"/>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34851">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34851">
                                            <p:txEl>
                                              <p:pRg st="1" end="1"/>
                                            </p:txEl>
                                          </p:spTgt>
                                        </p:tgtEl>
                                        <p:attrNameLst>
                                          <p:attrName>ppt_c</p:attrName>
                                        </p:attrNameLst>
                                      </p:cBhvr>
                                      <p:to>
                                        <a:schemeClr val="bg2"/>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34851">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334851">
                                            <p:txEl>
                                              <p:pRg st="2" end="2"/>
                                            </p:txEl>
                                          </p:spTgt>
                                        </p:tgtEl>
                                        <p:attrNameLst>
                                          <p:attrName>ppt_c</p:attrName>
                                        </p:attrNameLst>
                                      </p:cBhvr>
                                      <p:to>
                                        <a:schemeClr val="bg2"/>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34851">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334851">
                                            <p:txEl>
                                              <p:pRg st="3" end="3"/>
                                            </p:txEl>
                                          </p:spTgt>
                                        </p:tgtEl>
                                        <p:attrNameLst>
                                          <p:attrName>ppt_c</p:attrName>
                                        </p:attrNameLst>
                                      </p:cBhvr>
                                      <p:to>
                                        <a:schemeClr val="bg2"/>
                                      </p:to>
                                    </p:animClr>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34851">
                                            <p:txEl>
                                              <p:pRg st="4" end="4"/>
                                            </p:txEl>
                                          </p:spTgt>
                                        </p:tgtEl>
                                        <p:attrNameLst>
                                          <p:attrName>style.visibility</p:attrName>
                                        </p:attrNameLst>
                                      </p:cBhvr>
                                      <p:to>
                                        <p:strVal val="visible"/>
                                      </p:to>
                                    </p:set>
                                  </p:childTnLst>
                                  <p:subTnLst>
                                    <p:animClr clrSpc="rgb" dir="cw">
                                      <p:cBhvr override="childStyle">
                                        <p:cTn dur="1" fill="hold" display="0" masterRel="nextClick" afterEffect="1"/>
                                        <p:tgtEl>
                                          <p:spTgt spid="334851">
                                            <p:txEl>
                                              <p:pRg st="4" end="4"/>
                                            </p:txEl>
                                          </p:spTgt>
                                        </p:tgtEl>
                                        <p:attrNameLst>
                                          <p:attrName>ppt_c</p:attrName>
                                        </p:attrNameLst>
                                      </p:cBhvr>
                                      <p:to>
                                        <a:schemeClr val="bg2"/>
                                      </p:to>
                                    </p:animClr>
                                  </p:sub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34851">
                                            <p:txEl>
                                              <p:pRg st="5" end="5"/>
                                            </p:txEl>
                                          </p:spTgt>
                                        </p:tgtEl>
                                        <p:attrNameLst>
                                          <p:attrName>style.visibility</p:attrName>
                                        </p:attrNameLst>
                                      </p:cBhvr>
                                      <p:to>
                                        <p:strVal val="visible"/>
                                      </p:to>
                                    </p:set>
                                  </p:childTnLst>
                                  <p:subTnLst>
                                    <p:animClr clrSpc="rgb" dir="cw">
                                      <p:cBhvr override="childStyle">
                                        <p:cTn dur="1" fill="hold" display="0" masterRel="nextClick" afterEffect="1"/>
                                        <p:tgtEl>
                                          <p:spTgt spid="334851">
                                            <p:txEl>
                                              <p:pRg st="5" end="5"/>
                                            </p:txEl>
                                          </p:spTgt>
                                        </p:tgtEl>
                                        <p:attrNameLst>
                                          <p:attrName>ppt_c</p:attrName>
                                        </p:attrNameLst>
                                      </p:cBhvr>
                                      <p:to>
                                        <a:schemeClr val="bg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4851" grpId="0" build="p"/>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457200" y="277813"/>
            <a:ext cx="8686800" cy="1150937"/>
          </a:xfrm>
        </p:spPr>
        <p:txBody>
          <a:bodyPr/>
          <a:lstStyle/>
          <a:p>
            <a:pPr defTabSz="912813" eaLnBrk="1" hangingPunct="1"/>
            <a:r>
              <a:rPr lang="en-US" sz="3200" smtClean="0"/>
              <a:t>1. Interest Differential, Capital Flows, Exchange Rate Derivatives and Carry-Trade</a:t>
            </a:r>
          </a:p>
        </p:txBody>
      </p:sp>
      <p:sp>
        <p:nvSpPr>
          <p:cNvPr id="334851" name="Rectangle 3"/>
          <p:cNvSpPr>
            <a:spLocks noGrp="1" noChangeArrowheads="1"/>
          </p:cNvSpPr>
          <p:nvPr>
            <p:ph type="body" idx="1"/>
          </p:nvPr>
        </p:nvSpPr>
        <p:spPr>
          <a:xfrm>
            <a:off x="214313" y="1428750"/>
            <a:ext cx="9144000" cy="5429250"/>
          </a:xfrm>
        </p:spPr>
        <p:txBody>
          <a:bodyPr/>
          <a:lstStyle/>
          <a:p>
            <a:pPr defTabSz="912813" eaLnBrk="1" hangingPunct="1"/>
            <a:r>
              <a:rPr lang="en-US" sz="2400" smtClean="0"/>
              <a:t>The aim of this part is to estimate the importance of the carry-trade in the appreciation of the BRL.</a:t>
            </a:r>
          </a:p>
          <a:p>
            <a:pPr defTabSz="912813" eaLnBrk="1" hangingPunct="1"/>
            <a:r>
              <a:rPr lang="en-US" sz="2400" smtClean="0"/>
              <a:t>The high interest rate differential attracts capitals through derivatives (</a:t>
            </a:r>
            <a:r>
              <a:rPr lang="en-US" sz="2400" i="1" smtClean="0"/>
              <a:t>NDF</a:t>
            </a:r>
            <a:r>
              <a:rPr lang="en-US" sz="2400" smtClean="0"/>
              <a:t>s of BRL, sale of exchange rate derivatives—USD futures—at BM&amp;F Bovespa), and this impacts the spot exchange rate.</a:t>
            </a:r>
          </a:p>
          <a:p>
            <a:pPr defTabSz="912813" eaLnBrk="1" hangingPunct="1"/>
            <a:r>
              <a:rPr lang="en-US" sz="2400" smtClean="0"/>
              <a:t>Despite the fact that the theory is quite clear, it is very hard to get data on carry-trade, since the majority of those financial strategies are conducted inside large internacional banks.</a:t>
            </a:r>
          </a:p>
          <a:p>
            <a:pPr defTabSz="912813" eaLnBrk="1" hangingPunct="1"/>
            <a:r>
              <a:rPr lang="en-US" sz="2400" smtClean="0"/>
              <a:t>A good data source exists in Brazil: the BM&amp;FBovespa.</a:t>
            </a:r>
          </a:p>
          <a:p>
            <a:pPr defTabSz="912813" eaLnBrk="1" hangingPunct="1"/>
            <a:r>
              <a:rPr lang="en-US" sz="2400" smtClean="0"/>
              <a:t>Foreigners have tax exemption if they identifly themselves.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4851">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34851">
                                            <p:txEl>
                                              <p:pRg st="0" end="0"/>
                                            </p:txEl>
                                          </p:spTgt>
                                        </p:tgtEl>
                                        <p:attrNameLst>
                                          <p:attrName>ppt_c</p:attrName>
                                        </p:attrNameLst>
                                      </p:cBhvr>
                                      <p:to>
                                        <a:schemeClr val="bg2"/>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34851">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34851">
                                            <p:txEl>
                                              <p:pRg st="1" end="1"/>
                                            </p:txEl>
                                          </p:spTgt>
                                        </p:tgtEl>
                                        <p:attrNameLst>
                                          <p:attrName>ppt_c</p:attrName>
                                        </p:attrNameLst>
                                      </p:cBhvr>
                                      <p:to>
                                        <a:schemeClr val="bg2"/>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34851">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334851">
                                            <p:txEl>
                                              <p:pRg st="2" end="2"/>
                                            </p:txEl>
                                          </p:spTgt>
                                        </p:tgtEl>
                                        <p:attrNameLst>
                                          <p:attrName>ppt_c</p:attrName>
                                        </p:attrNameLst>
                                      </p:cBhvr>
                                      <p:to>
                                        <a:schemeClr val="bg2"/>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34851">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334851">
                                            <p:txEl>
                                              <p:pRg st="3" end="3"/>
                                            </p:txEl>
                                          </p:spTgt>
                                        </p:tgtEl>
                                        <p:attrNameLst>
                                          <p:attrName>ppt_c</p:attrName>
                                        </p:attrNameLst>
                                      </p:cBhvr>
                                      <p:to>
                                        <a:schemeClr val="bg2"/>
                                      </p:to>
                                    </p:animClr>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34851">
                                            <p:txEl>
                                              <p:pRg st="4" end="4"/>
                                            </p:txEl>
                                          </p:spTgt>
                                        </p:tgtEl>
                                        <p:attrNameLst>
                                          <p:attrName>style.visibility</p:attrName>
                                        </p:attrNameLst>
                                      </p:cBhvr>
                                      <p:to>
                                        <p:strVal val="visible"/>
                                      </p:to>
                                    </p:set>
                                  </p:childTnLst>
                                  <p:subTnLst>
                                    <p:animClr clrSpc="rgb" dir="cw">
                                      <p:cBhvr override="childStyle">
                                        <p:cTn dur="1" fill="hold" display="0" masterRel="nextClick" afterEffect="1"/>
                                        <p:tgtEl>
                                          <p:spTgt spid="334851">
                                            <p:txEl>
                                              <p:pRg st="4" end="4"/>
                                            </p:txEl>
                                          </p:spTgt>
                                        </p:tgtEl>
                                        <p:attrNameLst>
                                          <p:attrName>ppt_c</p:attrName>
                                        </p:attrNameLst>
                                      </p:cBhvr>
                                      <p:to>
                                        <a:schemeClr val="bg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4851" grpId="0" build="p"/>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4851" name="Rectangle 3"/>
          <p:cNvSpPr>
            <a:spLocks noGrp="1" noChangeArrowheads="1"/>
          </p:cNvSpPr>
          <p:nvPr>
            <p:ph type="body" idx="1"/>
          </p:nvPr>
        </p:nvSpPr>
        <p:spPr>
          <a:xfrm>
            <a:off x="457200" y="1600200"/>
            <a:ext cx="8229600" cy="5257800"/>
          </a:xfrm>
        </p:spPr>
        <p:txBody>
          <a:bodyPr/>
          <a:lstStyle/>
          <a:p>
            <a:pPr defTabSz="912813" eaLnBrk="1" hangingPunct="1"/>
            <a:r>
              <a:rPr lang="en-US" sz="2400" smtClean="0"/>
              <a:t>Data show that changes in the open interest in USD futures (short position) of the nonresident (foreign) investors present strong correlation with the exchange rate.</a:t>
            </a:r>
          </a:p>
          <a:p>
            <a:pPr defTabSz="912813" eaLnBrk="1" hangingPunct="1"/>
            <a:r>
              <a:rPr lang="en-US" sz="2400" smtClean="0"/>
              <a:t>When foreigners’ open interest rises, the USD falls (the BRL appreciates), and vice-versa. This is compatible with a shift of the funds “supply” curve over a (very short-term) stable “demand” curve.</a:t>
            </a:r>
          </a:p>
        </p:txBody>
      </p:sp>
      <p:sp>
        <p:nvSpPr>
          <p:cNvPr id="10243" name="Título 3"/>
          <p:cNvSpPr>
            <a:spLocks noGrp="1"/>
          </p:cNvSpPr>
          <p:nvPr>
            <p:ph type="title"/>
          </p:nvPr>
        </p:nvSpPr>
        <p:spPr/>
        <p:txBody>
          <a:bodyPr/>
          <a:lstStyle/>
          <a:p>
            <a:endParaRPr lang="pt-BR" smtClean="0"/>
          </a:p>
        </p:txBody>
      </p:sp>
      <p:sp>
        <p:nvSpPr>
          <p:cNvPr id="5" name="Rectangle 2"/>
          <p:cNvSpPr txBox="1">
            <a:spLocks noChangeArrowheads="1"/>
          </p:cNvSpPr>
          <p:nvPr/>
        </p:nvSpPr>
        <p:spPr bwMode="auto">
          <a:xfrm>
            <a:off x="457200" y="277813"/>
            <a:ext cx="8686800" cy="1150937"/>
          </a:xfrm>
          <a:prstGeom prst="rect">
            <a:avLst/>
          </a:prstGeom>
          <a:noFill/>
          <a:ln w="9525">
            <a:noFill/>
            <a:miter lim="800000"/>
            <a:headEnd/>
            <a:tailEnd/>
          </a:ln>
        </p:spPr>
        <p:txBody>
          <a:bodyPr anchor="b"/>
          <a:lstStyle/>
          <a:p>
            <a:pPr defTabSz="912813">
              <a:defRPr/>
            </a:pPr>
            <a:r>
              <a:rPr lang="en-US" sz="3200" kern="0">
                <a:solidFill>
                  <a:schemeClr val="tx2"/>
                </a:solidFill>
                <a:latin typeface="+mj-lt"/>
                <a:ea typeface="+mj-ea"/>
                <a:cs typeface="+mj-cs"/>
              </a:rPr>
              <a:t>1. Interest Differential, Capital Flows, Exchange Rate Derivatives and Carry-Trade</a:t>
            </a:r>
            <a:endParaRPr lang="en-US" sz="3200" kern="0" dirty="0">
              <a:solidFill>
                <a:schemeClr val="tx2"/>
              </a:solidFill>
              <a:latin typeface="+mj-lt"/>
              <a:ea typeface="+mj-ea"/>
              <a:cs typeface="+mj-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4851">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34851">
                                            <p:txEl>
                                              <p:pRg st="0" end="0"/>
                                            </p:txEl>
                                          </p:spTgt>
                                        </p:tgtEl>
                                        <p:attrNameLst>
                                          <p:attrName>ppt_c</p:attrName>
                                        </p:attrNameLst>
                                      </p:cBhvr>
                                      <p:to>
                                        <a:schemeClr val="bg2"/>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34851">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34851">
                                            <p:txEl>
                                              <p:pRg st="1" end="1"/>
                                            </p:txEl>
                                          </p:spTgt>
                                        </p:tgtEl>
                                        <p:attrNameLst>
                                          <p:attrName>ppt_c</p:attrName>
                                        </p:attrNameLst>
                                      </p:cBhvr>
                                      <p:to>
                                        <a:schemeClr val="bg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4851"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3"/>
          <p:cNvPicPr>
            <a:picLocks noChangeAspect="1" noChangeArrowheads="1"/>
          </p:cNvPicPr>
          <p:nvPr/>
        </p:nvPicPr>
        <p:blipFill>
          <a:blip r:embed="rId2" cstate="print"/>
          <a:srcRect/>
          <a:stretch>
            <a:fillRect/>
          </a:stretch>
        </p:blipFill>
        <p:spPr bwMode="auto">
          <a:xfrm>
            <a:off x="214313" y="285750"/>
            <a:ext cx="8896350" cy="65722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Line 2"/>
          <p:cNvSpPr>
            <a:spLocks noChangeShapeType="1"/>
          </p:cNvSpPr>
          <p:nvPr/>
        </p:nvSpPr>
        <p:spPr bwMode="auto">
          <a:xfrm>
            <a:off x="1476375" y="1916113"/>
            <a:ext cx="0" cy="4465637"/>
          </a:xfrm>
          <a:prstGeom prst="line">
            <a:avLst/>
          </a:prstGeom>
          <a:noFill/>
          <a:ln w="28575">
            <a:solidFill>
              <a:schemeClr val="tx1"/>
            </a:solidFill>
            <a:round/>
            <a:headEnd/>
            <a:tailEnd/>
          </a:ln>
        </p:spPr>
        <p:txBody>
          <a:bodyPr/>
          <a:lstStyle/>
          <a:p>
            <a:endParaRPr lang="pt-BR"/>
          </a:p>
        </p:txBody>
      </p:sp>
      <p:sp>
        <p:nvSpPr>
          <p:cNvPr id="12291" name="Line 3"/>
          <p:cNvSpPr>
            <a:spLocks noChangeShapeType="1"/>
          </p:cNvSpPr>
          <p:nvPr/>
        </p:nvSpPr>
        <p:spPr bwMode="auto">
          <a:xfrm>
            <a:off x="1331913" y="6165850"/>
            <a:ext cx="5761037" cy="0"/>
          </a:xfrm>
          <a:prstGeom prst="line">
            <a:avLst/>
          </a:prstGeom>
          <a:noFill/>
          <a:ln w="28575">
            <a:solidFill>
              <a:schemeClr val="tx1"/>
            </a:solidFill>
            <a:round/>
            <a:headEnd/>
            <a:tailEnd/>
          </a:ln>
        </p:spPr>
        <p:txBody>
          <a:bodyPr/>
          <a:lstStyle/>
          <a:p>
            <a:endParaRPr lang="pt-BR"/>
          </a:p>
        </p:txBody>
      </p:sp>
      <p:sp>
        <p:nvSpPr>
          <p:cNvPr id="12292" name="Line 4"/>
          <p:cNvSpPr>
            <a:spLocks noChangeShapeType="1"/>
          </p:cNvSpPr>
          <p:nvPr/>
        </p:nvSpPr>
        <p:spPr bwMode="auto">
          <a:xfrm>
            <a:off x="1476375" y="3284538"/>
            <a:ext cx="4464050" cy="2881312"/>
          </a:xfrm>
          <a:prstGeom prst="line">
            <a:avLst/>
          </a:prstGeom>
          <a:noFill/>
          <a:ln w="38100">
            <a:solidFill>
              <a:schemeClr val="tx1"/>
            </a:solidFill>
            <a:round/>
            <a:headEnd/>
            <a:tailEnd/>
          </a:ln>
        </p:spPr>
        <p:txBody>
          <a:bodyPr/>
          <a:lstStyle/>
          <a:p>
            <a:endParaRPr lang="pt-BR"/>
          </a:p>
        </p:txBody>
      </p:sp>
      <p:sp>
        <p:nvSpPr>
          <p:cNvPr id="382982" name="Line 6"/>
          <p:cNvSpPr>
            <a:spLocks noChangeShapeType="1"/>
          </p:cNvSpPr>
          <p:nvPr/>
        </p:nvSpPr>
        <p:spPr bwMode="auto">
          <a:xfrm flipV="1">
            <a:off x="2268538" y="2852738"/>
            <a:ext cx="3887787" cy="2592387"/>
          </a:xfrm>
          <a:prstGeom prst="line">
            <a:avLst/>
          </a:prstGeom>
          <a:noFill/>
          <a:ln w="28575">
            <a:solidFill>
              <a:schemeClr val="tx1"/>
            </a:solidFill>
            <a:round/>
            <a:headEnd/>
            <a:tailEnd/>
          </a:ln>
        </p:spPr>
        <p:txBody>
          <a:bodyPr/>
          <a:lstStyle/>
          <a:p>
            <a:endParaRPr lang="pt-BR"/>
          </a:p>
        </p:txBody>
      </p:sp>
      <p:sp>
        <p:nvSpPr>
          <p:cNvPr id="12294" name="Line 7"/>
          <p:cNvSpPr>
            <a:spLocks noChangeShapeType="1"/>
          </p:cNvSpPr>
          <p:nvPr/>
        </p:nvSpPr>
        <p:spPr bwMode="auto">
          <a:xfrm>
            <a:off x="6948488" y="6165850"/>
            <a:ext cx="215900" cy="0"/>
          </a:xfrm>
          <a:prstGeom prst="line">
            <a:avLst/>
          </a:prstGeom>
          <a:noFill/>
          <a:ln w="9525">
            <a:solidFill>
              <a:schemeClr val="tx1"/>
            </a:solidFill>
            <a:round/>
            <a:headEnd/>
            <a:tailEnd type="triangle" w="med" len="med"/>
          </a:ln>
        </p:spPr>
        <p:txBody>
          <a:bodyPr/>
          <a:lstStyle/>
          <a:p>
            <a:endParaRPr lang="pt-BR"/>
          </a:p>
        </p:txBody>
      </p:sp>
      <p:sp>
        <p:nvSpPr>
          <p:cNvPr id="12295" name="Line 8"/>
          <p:cNvSpPr>
            <a:spLocks noChangeShapeType="1"/>
          </p:cNvSpPr>
          <p:nvPr/>
        </p:nvSpPr>
        <p:spPr bwMode="auto">
          <a:xfrm flipV="1">
            <a:off x="1476375" y="1844675"/>
            <a:ext cx="0" cy="288925"/>
          </a:xfrm>
          <a:prstGeom prst="line">
            <a:avLst/>
          </a:prstGeom>
          <a:noFill/>
          <a:ln w="9525">
            <a:solidFill>
              <a:schemeClr val="tx1"/>
            </a:solidFill>
            <a:round/>
            <a:headEnd/>
            <a:tailEnd type="triangle" w="med" len="med"/>
          </a:ln>
        </p:spPr>
        <p:txBody>
          <a:bodyPr/>
          <a:lstStyle/>
          <a:p>
            <a:endParaRPr lang="pt-BR"/>
          </a:p>
        </p:txBody>
      </p:sp>
      <p:sp>
        <p:nvSpPr>
          <p:cNvPr id="12296" name="Text Box 9"/>
          <p:cNvSpPr txBox="1">
            <a:spLocks noChangeArrowheads="1"/>
          </p:cNvSpPr>
          <p:nvPr/>
        </p:nvSpPr>
        <p:spPr bwMode="auto">
          <a:xfrm>
            <a:off x="1547813" y="3068638"/>
            <a:ext cx="288925" cy="336550"/>
          </a:xfrm>
          <a:prstGeom prst="rect">
            <a:avLst/>
          </a:prstGeom>
          <a:noFill/>
          <a:ln w="9525">
            <a:noFill/>
            <a:miter lim="800000"/>
            <a:headEnd/>
            <a:tailEnd/>
          </a:ln>
        </p:spPr>
        <p:txBody>
          <a:bodyPr>
            <a:spAutoFit/>
          </a:bodyPr>
          <a:lstStyle/>
          <a:p>
            <a:pPr>
              <a:spcBef>
                <a:spcPct val="50000"/>
              </a:spcBef>
            </a:pPr>
            <a:r>
              <a:rPr lang="pt-BR" sz="1600" b="1"/>
              <a:t>D</a:t>
            </a:r>
          </a:p>
        </p:txBody>
      </p:sp>
      <p:sp>
        <p:nvSpPr>
          <p:cNvPr id="382986" name="Text Box 10"/>
          <p:cNvSpPr txBox="1">
            <a:spLocks noChangeArrowheads="1"/>
          </p:cNvSpPr>
          <p:nvPr/>
        </p:nvSpPr>
        <p:spPr bwMode="auto">
          <a:xfrm>
            <a:off x="2843213" y="3933825"/>
            <a:ext cx="287337" cy="336550"/>
          </a:xfrm>
          <a:prstGeom prst="rect">
            <a:avLst/>
          </a:prstGeom>
          <a:noFill/>
          <a:ln w="9525">
            <a:noFill/>
            <a:miter lim="800000"/>
            <a:headEnd/>
            <a:tailEnd/>
          </a:ln>
        </p:spPr>
        <p:txBody>
          <a:bodyPr>
            <a:spAutoFit/>
          </a:bodyPr>
          <a:lstStyle/>
          <a:p>
            <a:pPr>
              <a:spcBef>
                <a:spcPct val="50000"/>
              </a:spcBef>
            </a:pPr>
            <a:r>
              <a:rPr lang="pt-BR" sz="1600" b="1"/>
              <a:t>B</a:t>
            </a:r>
          </a:p>
        </p:txBody>
      </p:sp>
      <p:sp>
        <p:nvSpPr>
          <p:cNvPr id="12298" name="Text Box 11"/>
          <p:cNvSpPr txBox="1">
            <a:spLocks noChangeArrowheads="1"/>
          </p:cNvSpPr>
          <p:nvPr/>
        </p:nvSpPr>
        <p:spPr bwMode="auto">
          <a:xfrm>
            <a:off x="3348038" y="4221163"/>
            <a:ext cx="288925" cy="336550"/>
          </a:xfrm>
          <a:prstGeom prst="rect">
            <a:avLst/>
          </a:prstGeom>
          <a:noFill/>
          <a:ln w="9525">
            <a:noFill/>
            <a:miter lim="800000"/>
            <a:headEnd/>
            <a:tailEnd/>
          </a:ln>
        </p:spPr>
        <p:txBody>
          <a:bodyPr>
            <a:spAutoFit/>
          </a:bodyPr>
          <a:lstStyle/>
          <a:p>
            <a:pPr>
              <a:spcBef>
                <a:spcPct val="50000"/>
              </a:spcBef>
            </a:pPr>
            <a:r>
              <a:rPr lang="pt-BR" sz="1600" b="1"/>
              <a:t>A</a:t>
            </a:r>
          </a:p>
        </p:txBody>
      </p:sp>
      <p:sp>
        <p:nvSpPr>
          <p:cNvPr id="12299" name="Line 13"/>
          <p:cNvSpPr>
            <a:spLocks noChangeShapeType="1"/>
          </p:cNvSpPr>
          <p:nvPr/>
        </p:nvSpPr>
        <p:spPr bwMode="auto">
          <a:xfrm>
            <a:off x="3563938" y="4652963"/>
            <a:ext cx="0" cy="1512887"/>
          </a:xfrm>
          <a:prstGeom prst="line">
            <a:avLst/>
          </a:prstGeom>
          <a:noFill/>
          <a:ln w="9525">
            <a:solidFill>
              <a:schemeClr val="tx1"/>
            </a:solidFill>
            <a:prstDash val="dashDot"/>
            <a:round/>
            <a:headEnd/>
            <a:tailEnd/>
          </a:ln>
        </p:spPr>
        <p:txBody>
          <a:bodyPr/>
          <a:lstStyle/>
          <a:p>
            <a:endParaRPr lang="pt-BR"/>
          </a:p>
        </p:txBody>
      </p:sp>
      <p:sp>
        <p:nvSpPr>
          <p:cNvPr id="382991" name="Line 15"/>
          <p:cNvSpPr>
            <a:spLocks noChangeShapeType="1"/>
          </p:cNvSpPr>
          <p:nvPr/>
        </p:nvSpPr>
        <p:spPr bwMode="auto">
          <a:xfrm>
            <a:off x="2987675" y="4292600"/>
            <a:ext cx="0" cy="1873250"/>
          </a:xfrm>
          <a:prstGeom prst="line">
            <a:avLst/>
          </a:prstGeom>
          <a:noFill/>
          <a:ln w="9525">
            <a:solidFill>
              <a:schemeClr val="tx1"/>
            </a:solidFill>
            <a:prstDash val="dashDot"/>
            <a:round/>
            <a:headEnd/>
            <a:tailEnd/>
          </a:ln>
        </p:spPr>
        <p:txBody>
          <a:bodyPr/>
          <a:lstStyle/>
          <a:p>
            <a:endParaRPr lang="pt-BR"/>
          </a:p>
        </p:txBody>
      </p:sp>
      <p:sp>
        <p:nvSpPr>
          <p:cNvPr id="12301" name="Line 17"/>
          <p:cNvSpPr>
            <a:spLocks noChangeShapeType="1"/>
          </p:cNvSpPr>
          <p:nvPr/>
        </p:nvSpPr>
        <p:spPr bwMode="auto">
          <a:xfrm flipH="1">
            <a:off x="1476375" y="4581525"/>
            <a:ext cx="2087563" cy="0"/>
          </a:xfrm>
          <a:prstGeom prst="line">
            <a:avLst/>
          </a:prstGeom>
          <a:noFill/>
          <a:ln w="9525">
            <a:solidFill>
              <a:schemeClr val="tx1"/>
            </a:solidFill>
            <a:prstDash val="dashDot"/>
            <a:round/>
            <a:headEnd/>
            <a:tailEnd/>
          </a:ln>
        </p:spPr>
        <p:txBody>
          <a:bodyPr/>
          <a:lstStyle/>
          <a:p>
            <a:endParaRPr lang="pt-BR"/>
          </a:p>
        </p:txBody>
      </p:sp>
      <p:sp>
        <p:nvSpPr>
          <p:cNvPr id="382994" name="Line 18"/>
          <p:cNvSpPr>
            <a:spLocks noChangeShapeType="1"/>
          </p:cNvSpPr>
          <p:nvPr/>
        </p:nvSpPr>
        <p:spPr bwMode="auto">
          <a:xfrm flipH="1">
            <a:off x="1476375" y="4292600"/>
            <a:ext cx="1511300" cy="0"/>
          </a:xfrm>
          <a:prstGeom prst="line">
            <a:avLst/>
          </a:prstGeom>
          <a:noFill/>
          <a:ln w="9525">
            <a:solidFill>
              <a:schemeClr val="tx1"/>
            </a:solidFill>
            <a:prstDash val="dashDot"/>
            <a:round/>
            <a:headEnd/>
            <a:tailEnd/>
          </a:ln>
        </p:spPr>
        <p:txBody>
          <a:bodyPr/>
          <a:lstStyle/>
          <a:p>
            <a:endParaRPr lang="pt-BR"/>
          </a:p>
        </p:txBody>
      </p:sp>
      <p:sp>
        <p:nvSpPr>
          <p:cNvPr id="382995" name="Line 19"/>
          <p:cNvSpPr>
            <a:spLocks noChangeShapeType="1"/>
          </p:cNvSpPr>
          <p:nvPr/>
        </p:nvSpPr>
        <p:spPr bwMode="auto">
          <a:xfrm flipH="1">
            <a:off x="2987675" y="6453188"/>
            <a:ext cx="576263" cy="0"/>
          </a:xfrm>
          <a:prstGeom prst="line">
            <a:avLst/>
          </a:prstGeom>
          <a:noFill/>
          <a:ln w="9525">
            <a:solidFill>
              <a:srgbClr val="FF3300"/>
            </a:solidFill>
            <a:round/>
            <a:headEnd/>
            <a:tailEnd type="triangle" w="med" len="med"/>
          </a:ln>
        </p:spPr>
        <p:txBody>
          <a:bodyPr/>
          <a:lstStyle/>
          <a:p>
            <a:endParaRPr lang="pt-BR"/>
          </a:p>
        </p:txBody>
      </p:sp>
      <p:sp>
        <p:nvSpPr>
          <p:cNvPr id="382997" name="Line 21"/>
          <p:cNvSpPr>
            <a:spLocks noChangeShapeType="1"/>
          </p:cNvSpPr>
          <p:nvPr/>
        </p:nvSpPr>
        <p:spPr bwMode="auto">
          <a:xfrm flipV="1">
            <a:off x="1331913" y="4292600"/>
            <a:ext cx="0" cy="288925"/>
          </a:xfrm>
          <a:prstGeom prst="line">
            <a:avLst/>
          </a:prstGeom>
          <a:noFill/>
          <a:ln w="9525">
            <a:solidFill>
              <a:srgbClr val="FF3300"/>
            </a:solidFill>
            <a:round/>
            <a:headEnd/>
            <a:tailEnd type="triangle" w="med" len="med"/>
          </a:ln>
        </p:spPr>
        <p:txBody>
          <a:bodyPr/>
          <a:lstStyle/>
          <a:p>
            <a:endParaRPr lang="pt-BR"/>
          </a:p>
        </p:txBody>
      </p:sp>
      <p:sp>
        <p:nvSpPr>
          <p:cNvPr id="12305" name="Text Box 23"/>
          <p:cNvSpPr txBox="1">
            <a:spLocks noChangeArrowheads="1"/>
          </p:cNvSpPr>
          <p:nvPr/>
        </p:nvSpPr>
        <p:spPr bwMode="auto">
          <a:xfrm>
            <a:off x="1042988" y="765175"/>
            <a:ext cx="7416800" cy="646113"/>
          </a:xfrm>
          <a:prstGeom prst="rect">
            <a:avLst/>
          </a:prstGeom>
          <a:noFill/>
          <a:ln w="9525">
            <a:noFill/>
            <a:miter lim="800000"/>
            <a:headEnd/>
            <a:tailEnd/>
          </a:ln>
        </p:spPr>
        <p:txBody>
          <a:bodyPr>
            <a:spAutoFit/>
          </a:bodyPr>
          <a:lstStyle/>
          <a:p>
            <a:pPr algn="ctr">
              <a:spcBef>
                <a:spcPct val="50000"/>
              </a:spcBef>
            </a:pPr>
            <a:r>
              <a:rPr lang="en-US" b="1"/>
              <a:t>Interaction Between Funds Supply and (very short-term) Stable Demand</a:t>
            </a:r>
          </a:p>
        </p:txBody>
      </p:sp>
      <p:sp>
        <p:nvSpPr>
          <p:cNvPr id="383000" name="Line 24"/>
          <p:cNvSpPr>
            <a:spLocks noChangeShapeType="1"/>
          </p:cNvSpPr>
          <p:nvPr/>
        </p:nvSpPr>
        <p:spPr bwMode="auto">
          <a:xfrm flipH="1" flipV="1">
            <a:off x="1979613" y="5157788"/>
            <a:ext cx="144462" cy="215900"/>
          </a:xfrm>
          <a:prstGeom prst="line">
            <a:avLst/>
          </a:prstGeom>
          <a:noFill/>
          <a:ln w="9525">
            <a:solidFill>
              <a:schemeClr val="tx1"/>
            </a:solidFill>
            <a:round/>
            <a:headEnd/>
            <a:tailEnd type="triangle" w="med" len="med"/>
          </a:ln>
        </p:spPr>
        <p:txBody>
          <a:bodyPr/>
          <a:lstStyle/>
          <a:p>
            <a:endParaRPr lang="pt-BR"/>
          </a:p>
        </p:txBody>
      </p:sp>
      <p:sp>
        <p:nvSpPr>
          <p:cNvPr id="383001" name="Line 25"/>
          <p:cNvSpPr>
            <a:spLocks noChangeShapeType="1"/>
          </p:cNvSpPr>
          <p:nvPr/>
        </p:nvSpPr>
        <p:spPr bwMode="auto">
          <a:xfrm flipH="1" flipV="1">
            <a:off x="5435600" y="2852738"/>
            <a:ext cx="144463" cy="215900"/>
          </a:xfrm>
          <a:prstGeom prst="line">
            <a:avLst/>
          </a:prstGeom>
          <a:noFill/>
          <a:ln w="9525">
            <a:solidFill>
              <a:schemeClr val="tx1"/>
            </a:solidFill>
            <a:round/>
            <a:headEnd/>
            <a:tailEnd type="triangle" w="med" len="med"/>
          </a:ln>
        </p:spPr>
        <p:txBody>
          <a:bodyPr/>
          <a:lstStyle/>
          <a:p>
            <a:endParaRPr lang="pt-BR"/>
          </a:p>
        </p:txBody>
      </p:sp>
      <p:sp>
        <p:nvSpPr>
          <p:cNvPr id="12308" name="Line 31"/>
          <p:cNvSpPr>
            <a:spLocks noChangeShapeType="1"/>
          </p:cNvSpPr>
          <p:nvPr/>
        </p:nvSpPr>
        <p:spPr bwMode="auto">
          <a:xfrm flipV="1">
            <a:off x="1835150" y="2636838"/>
            <a:ext cx="4679950" cy="3095625"/>
          </a:xfrm>
          <a:prstGeom prst="line">
            <a:avLst/>
          </a:prstGeom>
          <a:noFill/>
          <a:ln w="57150">
            <a:solidFill>
              <a:schemeClr val="tx1"/>
            </a:solidFill>
            <a:round/>
            <a:headEnd/>
            <a:tailEnd/>
          </a:ln>
        </p:spPr>
        <p:txBody>
          <a:bodyPr/>
          <a:lstStyle/>
          <a:p>
            <a:endParaRPr lang="pt-BR"/>
          </a:p>
        </p:txBody>
      </p:sp>
      <p:sp>
        <p:nvSpPr>
          <p:cNvPr id="12309" name="Text Box 32"/>
          <p:cNvSpPr txBox="1">
            <a:spLocks noChangeArrowheads="1"/>
          </p:cNvSpPr>
          <p:nvPr/>
        </p:nvSpPr>
        <p:spPr bwMode="auto">
          <a:xfrm>
            <a:off x="428625" y="1628775"/>
            <a:ext cx="1047750" cy="738188"/>
          </a:xfrm>
          <a:prstGeom prst="rect">
            <a:avLst/>
          </a:prstGeom>
          <a:noFill/>
          <a:ln w="9525">
            <a:noFill/>
            <a:miter lim="800000"/>
            <a:headEnd/>
            <a:tailEnd/>
          </a:ln>
        </p:spPr>
        <p:txBody>
          <a:bodyPr>
            <a:spAutoFit/>
          </a:bodyPr>
          <a:lstStyle/>
          <a:p>
            <a:pPr algn="ctr">
              <a:spcBef>
                <a:spcPct val="50000"/>
              </a:spcBef>
            </a:pPr>
            <a:r>
              <a:rPr lang="pt-BR" sz="1200"/>
              <a:t>Exchange Rate</a:t>
            </a:r>
          </a:p>
          <a:p>
            <a:pPr algn="ctr">
              <a:spcBef>
                <a:spcPct val="50000"/>
              </a:spcBef>
            </a:pPr>
            <a:r>
              <a:rPr lang="pt-BR" sz="1200"/>
              <a:t>(BRL/USD)</a:t>
            </a:r>
          </a:p>
        </p:txBody>
      </p:sp>
      <p:sp>
        <p:nvSpPr>
          <p:cNvPr id="12310" name="Text Box 33"/>
          <p:cNvSpPr txBox="1">
            <a:spLocks noChangeArrowheads="1"/>
          </p:cNvSpPr>
          <p:nvPr/>
        </p:nvSpPr>
        <p:spPr bwMode="auto">
          <a:xfrm>
            <a:off x="6516688" y="6181725"/>
            <a:ext cx="1198562" cy="461963"/>
          </a:xfrm>
          <a:prstGeom prst="rect">
            <a:avLst/>
          </a:prstGeom>
          <a:noFill/>
          <a:ln w="9525">
            <a:noFill/>
            <a:miter lim="800000"/>
            <a:headEnd/>
            <a:tailEnd/>
          </a:ln>
        </p:spPr>
        <p:txBody>
          <a:bodyPr>
            <a:spAutoFit/>
          </a:bodyPr>
          <a:lstStyle/>
          <a:p>
            <a:pPr algn="ctr">
              <a:spcBef>
                <a:spcPct val="50000"/>
              </a:spcBef>
            </a:pPr>
            <a:r>
              <a:rPr lang="en-US" sz="1200"/>
              <a:t>Amount of Funds (USD)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6.11111E-6 7.03704E-6 L -0.06301 -0.04212 " pathEditMode="relative" ptsTypes="AA">
                                      <p:cBhvr>
                                        <p:cTn id="6" dur="2000" fill="hold"/>
                                        <p:tgtEl>
                                          <p:spTgt spid="382982"/>
                                        </p:tgtEl>
                                        <p:attrNameLst>
                                          <p:attrName>ppt_x</p:attrName>
                                          <p:attrName>ppt_y</p:attrName>
                                        </p:attrNameLst>
                                      </p:cBhvr>
                                    </p:animMotion>
                                  </p:childTnLst>
                                </p:cTn>
                              </p:par>
                            </p:childTnLst>
                          </p:cTn>
                        </p:par>
                        <p:par>
                          <p:cTn id="7" fill="hold">
                            <p:stCondLst>
                              <p:cond delay="2000"/>
                            </p:stCondLst>
                            <p:childTnLst>
                              <p:par>
                                <p:cTn id="8" presetID="7" presetClass="emph" presetSubtype="2" fill="hold" nodeType="afterEffect">
                                  <p:stCondLst>
                                    <p:cond delay="0"/>
                                  </p:stCondLst>
                                  <p:childTnLst>
                                    <p:animClr clrSpc="rgb" dir="cw">
                                      <p:cBhvr>
                                        <p:cTn id="9" dur="2000" fill="hold"/>
                                        <p:tgtEl>
                                          <p:spTgt spid="382982"/>
                                        </p:tgtEl>
                                        <p:attrNameLst>
                                          <p:attrName>stroke.color</p:attrName>
                                        </p:attrNameLst>
                                      </p:cBhvr>
                                      <p:to>
                                        <a:srgbClr val="FF3300"/>
                                      </p:to>
                                    </p:animClr>
                                    <p:set>
                                      <p:cBhvr>
                                        <p:cTn id="10" dur="2000" fill="hold"/>
                                        <p:tgtEl>
                                          <p:spTgt spid="382982"/>
                                        </p:tgtEl>
                                        <p:attrNameLst>
                                          <p:attrName>stroke.on</p:attrName>
                                        </p:attrNameLst>
                                      </p:cBhvr>
                                      <p:to>
                                        <p:strVal val="true"/>
                                      </p:to>
                                    </p:set>
                                  </p:childTnLst>
                                </p:cTn>
                              </p:par>
                              <p:par>
                                <p:cTn id="11" presetID="1" presetClass="entr" presetSubtype="0" fill="hold" grpId="0" nodeType="withEffect">
                                  <p:stCondLst>
                                    <p:cond delay="0"/>
                                  </p:stCondLst>
                                  <p:childTnLst>
                                    <p:set>
                                      <p:cBhvr>
                                        <p:cTn id="12" dur="1" fill="hold">
                                          <p:stCondLst>
                                            <p:cond delay="0"/>
                                          </p:stCondLst>
                                        </p:cTn>
                                        <p:tgtEl>
                                          <p:spTgt spid="38300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8300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8299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8299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8298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8299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82991"/>
                                        </p:tgtEl>
                                        <p:attrNameLst>
                                          <p:attrName>style.visibility</p:attrName>
                                        </p:attrNameLst>
                                      </p:cBhvr>
                                      <p:to>
                                        <p:strVal val="visible"/>
                                      </p:to>
                                    </p:set>
                                  </p:childTnLst>
                                </p:cTn>
                              </p:par>
                              <p:par>
                                <p:cTn id="25" presetID="1" presetClass="entr" presetSubtype="0" fill="hold" grpId="1" nodeType="withEffect">
                                  <p:stCondLst>
                                    <p:cond delay="0"/>
                                  </p:stCondLst>
                                  <p:childTnLst>
                                    <p:set>
                                      <p:cBhvr>
                                        <p:cTn id="26" dur="1" fill="hold">
                                          <p:stCondLst>
                                            <p:cond delay="0"/>
                                          </p:stCondLst>
                                        </p:cTn>
                                        <p:tgtEl>
                                          <p:spTgt spid="38298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2982" grpId="0" animBg="1"/>
      <p:bldP spid="382986" grpId="0"/>
      <p:bldP spid="382986" grpId="1"/>
      <p:bldP spid="382991" grpId="0" animBg="1"/>
      <p:bldP spid="382994" grpId="0" animBg="1"/>
      <p:bldP spid="382995" grpId="0" animBg="1"/>
      <p:bldP spid="382997" grpId="0" animBg="1"/>
      <p:bldP spid="383000" grpId="0" animBg="1"/>
      <p:bldP spid="383001" grpId="0" animBg="1"/>
    </p:bldLst>
  </p:timing>
</p:sld>
</file>

<file path=ppt/theme/theme1.xml><?xml version="1.0" encoding="utf-8"?>
<a:theme xmlns:a="http://schemas.openxmlformats.org/drawingml/2006/main" name="Nível">
  <a:themeElements>
    <a:clrScheme name="Nível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fontScheme name="Nível">
      <a:majorFont>
        <a:latin typeface="Garamond"/>
        <a:ea typeface=""/>
        <a:cs typeface=""/>
      </a:majorFont>
      <a:minorFont>
        <a:latin typeface="Verdana"/>
        <a:ea typeface=""/>
        <a:cs typeface=""/>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Nível 1">
        <a:dk1>
          <a:srgbClr val="006699"/>
        </a:dk1>
        <a:lt1>
          <a:srgbClr val="FFFFFF"/>
        </a:lt1>
        <a:dk2>
          <a:srgbClr val="000000"/>
        </a:dk2>
        <a:lt2>
          <a:srgbClr val="99FF99"/>
        </a:lt2>
        <a:accent1>
          <a:srgbClr val="00CC99"/>
        </a:accent1>
        <a:accent2>
          <a:srgbClr val="009999"/>
        </a:accent2>
        <a:accent3>
          <a:srgbClr val="AAAAAA"/>
        </a:accent3>
        <a:accent4>
          <a:srgbClr val="DADADA"/>
        </a:accent4>
        <a:accent5>
          <a:srgbClr val="AAE2CA"/>
        </a:accent5>
        <a:accent6>
          <a:srgbClr val="008A8A"/>
        </a:accent6>
        <a:hlink>
          <a:srgbClr val="0066FF"/>
        </a:hlink>
        <a:folHlink>
          <a:srgbClr val="989CBA"/>
        </a:folHlink>
      </a:clrScheme>
      <a:clrMap bg1="dk2" tx1="lt1" bg2="dk1" tx2="lt2" accent1="accent1" accent2="accent2" accent3="accent3" accent4="accent4" accent5="accent5" accent6="accent6" hlink="hlink" folHlink="folHlink"/>
    </a:extraClrScheme>
    <a:extraClrScheme>
      <a:clrScheme name="Nível 2">
        <a:dk1>
          <a:srgbClr val="808000"/>
        </a:dk1>
        <a:lt1>
          <a:srgbClr val="FFFFFF"/>
        </a:lt1>
        <a:dk2>
          <a:srgbClr val="5C271E"/>
        </a:dk2>
        <a:lt2>
          <a:srgbClr val="FFDD89"/>
        </a:lt2>
        <a:accent1>
          <a:srgbClr val="CC6600"/>
        </a:accent1>
        <a:accent2>
          <a:srgbClr val="CC9900"/>
        </a:accent2>
        <a:accent3>
          <a:srgbClr val="B5ACAB"/>
        </a:accent3>
        <a:accent4>
          <a:srgbClr val="DADADA"/>
        </a:accent4>
        <a:accent5>
          <a:srgbClr val="E2B8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Nível 3">
        <a:dk1>
          <a:srgbClr val="763B00"/>
        </a:dk1>
        <a:lt1>
          <a:srgbClr val="FFFFFF"/>
        </a:lt1>
        <a:dk2>
          <a:srgbClr val="330000"/>
        </a:dk2>
        <a:lt2>
          <a:srgbClr val="CC9900"/>
        </a:lt2>
        <a:accent1>
          <a:srgbClr val="FFCC00"/>
        </a:accent1>
        <a:accent2>
          <a:srgbClr val="CC3300"/>
        </a:accent2>
        <a:accent3>
          <a:srgbClr val="ADAAAA"/>
        </a:accent3>
        <a:accent4>
          <a:srgbClr val="DADADA"/>
        </a:accent4>
        <a:accent5>
          <a:srgbClr val="FFE2AA"/>
        </a:accent5>
        <a:accent6>
          <a:srgbClr val="B92D00"/>
        </a:accent6>
        <a:hlink>
          <a:srgbClr val="666699"/>
        </a:hlink>
        <a:folHlink>
          <a:srgbClr val="999966"/>
        </a:folHlink>
      </a:clrScheme>
      <a:clrMap bg1="dk2" tx1="lt1" bg2="dk1" tx2="lt2" accent1="accent1" accent2="accent2" accent3="accent3" accent4="accent4" accent5="accent5" accent6="accent6" hlink="hlink" folHlink="folHlink"/>
    </a:extraClrScheme>
    <a:extraClrScheme>
      <a:clrScheme name="Nível 4">
        <a:dk1>
          <a:srgbClr val="6D3696"/>
        </a:dk1>
        <a:lt1>
          <a:srgbClr val="FFFFFF"/>
        </a:lt1>
        <a:dk2>
          <a:srgbClr val="51255D"/>
        </a:dk2>
        <a:lt2>
          <a:srgbClr val="FFFFCC"/>
        </a:lt2>
        <a:accent1>
          <a:srgbClr val="666699"/>
        </a:accent1>
        <a:accent2>
          <a:srgbClr val="800080"/>
        </a:accent2>
        <a:accent3>
          <a:srgbClr val="B3ACB6"/>
        </a:accent3>
        <a:accent4>
          <a:srgbClr val="DADADA"/>
        </a:accent4>
        <a:accent5>
          <a:srgbClr val="B8B8CA"/>
        </a:accent5>
        <a:accent6>
          <a:srgbClr val="730073"/>
        </a:accent6>
        <a:hlink>
          <a:srgbClr val="CCCC00"/>
        </a:hlink>
        <a:folHlink>
          <a:srgbClr val="A3A274"/>
        </a:folHlink>
      </a:clrScheme>
      <a:clrMap bg1="dk2" tx1="lt1" bg2="dk1" tx2="lt2" accent1="accent1" accent2="accent2" accent3="accent3" accent4="accent4" accent5="accent5" accent6="accent6" hlink="hlink" folHlink="folHlink"/>
    </a:extraClrScheme>
    <a:extraClrScheme>
      <a:clrScheme name="Nível 5">
        <a:dk1>
          <a:srgbClr val="CC6600"/>
        </a:dk1>
        <a:lt1>
          <a:srgbClr val="FFFFFF"/>
        </a:lt1>
        <a:dk2>
          <a:srgbClr val="4A553B"/>
        </a:dk2>
        <a:lt2>
          <a:srgbClr val="FFBF1F"/>
        </a:lt2>
        <a:accent1>
          <a:srgbClr val="FFCC00"/>
        </a:accent1>
        <a:accent2>
          <a:srgbClr val="CC9900"/>
        </a:accent2>
        <a:accent3>
          <a:srgbClr val="B1B4AF"/>
        </a:accent3>
        <a:accent4>
          <a:srgbClr val="DADADA"/>
        </a:accent4>
        <a:accent5>
          <a:srgbClr val="FFE2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Nível 6">
        <a:dk1>
          <a:srgbClr val="000000"/>
        </a:dk1>
        <a:lt1>
          <a:srgbClr val="FFFFFF"/>
        </a:lt1>
        <a:dk2>
          <a:srgbClr val="666699"/>
        </a:dk2>
        <a:lt2>
          <a:srgbClr val="FFCC00"/>
        </a:lt2>
        <a:accent1>
          <a:srgbClr val="FF9900"/>
        </a:accent1>
        <a:accent2>
          <a:srgbClr val="FF0000"/>
        </a:accent2>
        <a:accent3>
          <a:srgbClr val="FFFFFF"/>
        </a:accent3>
        <a:accent4>
          <a:srgbClr val="000000"/>
        </a:accent4>
        <a:accent5>
          <a:srgbClr val="FFCAAA"/>
        </a:accent5>
        <a:accent6>
          <a:srgbClr val="E70000"/>
        </a:accent6>
        <a:hlink>
          <a:srgbClr val="666699"/>
        </a:hlink>
        <a:folHlink>
          <a:srgbClr val="999966"/>
        </a:folHlink>
      </a:clrScheme>
      <a:clrMap bg1="lt1" tx1="dk1" bg2="lt2" tx2="dk2" accent1="accent1" accent2="accent2" accent3="accent3" accent4="accent4" accent5="accent5" accent6="accent6" hlink="hlink" folHlink="folHlink"/>
    </a:extraClrScheme>
    <a:extraClrScheme>
      <a:clrScheme name="Nível 7">
        <a:dk1>
          <a:srgbClr val="000000"/>
        </a:dk1>
        <a:lt1>
          <a:srgbClr val="FFFFFF"/>
        </a:lt1>
        <a:dk2>
          <a:srgbClr val="CC3300"/>
        </a:dk2>
        <a:lt2>
          <a:srgbClr val="663300"/>
        </a:lt2>
        <a:accent1>
          <a:srgbClr val="FFCC00"/>
        </a:accent1>
        <a:accent2>
          <a:srgbClr val="CC6600"/>
        </a:accent2>
        <a:accent3>
          <a:srgbClr val="FFFFFF"/>
        </a:accent3>
        <a:accent4>
          <a:srgbClr val="000000"/>
        </a:accent4>
        <a:accent5>
          <a:srgbClr val="FFE2AA"/>
        </a:accent5>
        <a:accent6>
          <a:srgbClr val="B95C00"/>
        </a:accent6>
        <a:hlink>
          <a:srgbClr val="CC9900"/>
        </a:hlink>
        <a:folHlink>
          <a:srgbClr val="996633"/>
        </a:folHlink>
      </a:clrScheme>
      <a:clrMap bg1="lt1" tx1="dk1" bg2="lt2" tx2="dk2" accent1="accent1" accent2="accent2" accent3="accent3" accent4="accent4" accent5="accent5" accent6="accent6" hlink="hlink" folHlink="folHlink"/>
    </a:extraClrScheme>
    <a:extraClrScheme>
      <a:clrScheme name="Nível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Design padrão">
  <a:themeElements>
    <a:clrScheme name="Design padrã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sign padrão">
      <a:majorFont>
        <a:latin typeface="Arial"/>
        <a:ea typeface=""/>
        <a:cs typeface=""/>
      </a:majorFont>
      <a:minorFont>
        <a:latin typeface="Arial"/>
        <a:ea typeface=""/>
        <a:cs typeface=""/>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sign padrã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sign padrã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sign padrã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sign padrã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sign padrã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sign padrã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sign padrã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sign padrã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sign padrã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sign padrã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sign padrã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sign padrã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Tema do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9432</TotalTime>
  <Words>3961</Words>
  <Application>Microsoft Office PowerPoint</Application>
  <PresentationFormat>Apresentação na tela (4:3)</PresentationFormat>
  <Paragraphs>504</Paragraphs>
  <Slides>49</Slides>
  <Notes>37</Notes>
  <HiddenSlides>4</HiddenSlides>
  <MMClips>0</MMClips>
  <ScaleCrop>false</ScaleCrop>
  <HeadingPairs>
    <vt:vector size="6" baseType="variant">
      <vt:variant>
        <vt:lpstr>Fontes usadas</vt:lpstr>
      </vt:variant>
      <vt:variant>
        <vt:i4>9</vt:i4>
      </vt:variant>
      <vt:variant>
        <vt:lpstr>Tema</vt:lpstr>
      </vt:variant>
      <vt:variant>
        <vt:i4>2</vt:i4>
      </vt:variant>
      <vt:variant>
        <vt:lpstr>Títulos de slides</vt:lpstr>
      </vt:variant>
      <vt:variant>
        <vt:i4>49</vt:i4>
      </vt:variant>
    </vt:vector>
  </HeadingPairs>
  <TitlesOfParts>
    <vt:vector size="60" baseType="lpstr">
      <vt:lpstr>Verdana</vt:lpstr>
      <vt:lpstr>Arial</vt:lpstr>
      <vt:lpstr>Garamond</vt:lpstr>
      <vt:lpstr>Wingdings</vt:lpstr>
      <vt:lpstr>Times New Roman</vt:lpstr>
      <vt:lpstr>Calibri</vt:lpstr>
      <vt:lpstr>Blackadder ITC</vt:lpstr>
      <vt:lpstr>cmti12</vt:lpstr>
      <vt:lpstr>Symbol</vt:lpstr>
      <vt:lpstr>Nível</vt:lpstr>
      <vt:lpstr>Design padrão</vt:lpstr>
      <vt:lpstr>Capital Flows, Exchange-Rate Derivatives  and Sterilized Interventions: Brazil as a BRIC</vt:lpstr>
      <vt:lpstr>Slide 2</vt:lpstr>
      <vt:lpstr>Slide 3</vt:lpstr>
      <vt:lpstr>Slide 4</vt:lpstr>
      <vt:lpstr>Plan of the presentation</vt:lpstr>
      <vt:lpstr>1. Interest Differential, Capital Flows, Exchange Rate Derivatives and Carry-Trade</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2. Costs and Benefits of the Foreign Reserves Accumulation</vt:lpstr>
      <vt:lpstr>2. Costs and Benefits of the Foreign Reserves Accumulation</vt:lpstr>
      <vt:lpstr>2.1. Costs and Benefits of the Exchange Reserves Accumulation: Fiscal Dominance</vt:lpstr>
      <vt:lpstr>2.2. Costs of the Exchange Reserves Accumulation: Worsening of Debt Structure</vt:lpstr>
      <vt:lpstr>2.2. Costs of the Exchange Reserves Accumulation: Worsening of Debt Structure</vt:lpstr>
      <vt:lpstr>2.2. Costs of the Exchange Reserves Accumulation: Higher Implicit Interest Rates on the Public Debt</vt:lpstr>
      <vt:lpstr>2. Costs and Benefits of the Exchange Reserves Accumulation</vt:lpstr>
      <vt:lpstr>2. Costs and Benefits of the Exchange Reserves Accumulation</vt:lpstr>
      <vt:lpstr>3. Effectiveness of the Sterilized Interventions: Empirical Tests</vt:lpstr>
      <vt:lpstr>Slide 33</vt:lpstr>
      <vt:lpstr>Slide 34</vt:lpstr>
      <vt:lpstr>4. Repercussions of the Sterilized Interventions in Exchange-Rate Markets</vt:lpstr>
      <vt:lpstr>Slide 36</vt:lpstr>
      <vt:lpstr>Slide 37</vt:lpstr>
      <vt:lpstr>Slide 38</vt:lpstr>
      <vt:lpstr>Slide 39</vt:lpstr>
      <vt:lpstr>4.1. Sterilized Interventions Effect on the Onshore-Offshore Spread</vt:lpstr>
      <vt:lpstr>4.2. Spread Onshore-Offshore and Banks´Short Term Arbitrage</vt:lpstr>
      <vt:lpstr>4.3. Repercussions of the Sterilized Interventions in Exchange-Rate Markets</vt:lpstr>
      <vt:lpstr>4.4. Does it matter the market in which the CB intervenes: spot or futures?</vt:lpstr>
      <vt:lpstr>Slide 44</vt:lpstr>
      <vt:lpstr>4.5. Post hoc ergo propter hoc?</vt:lpstr>
      <vt:lpstr>4.3. Post hoc ergo propter hoc?</vt:lpstr>
      <vt:lpstr>5. Controls on Capital Inflows</vt:lpstr>
      <vt:lpstr>6. Conclusion</vt:lpstr>
      <vt:lpstr>Slide 49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Riscos Primos: Uma Investigação Acerca da Ocorrência e das Causas da Correlação entre o Risco País e o Risco Cambial</dc:title>
  <dc:creator>Alexandre Lowenkron</dc:creator>
  <cp:lastModifiedBy>Márcio G. P. Garcia</cp:lastModifiedBy>
  <cp:revision>606</cp:revision>
  <dcterms:created xsi:type="dcterms:W3CDTF">2003-04-12T00:54:17Z</dcterms:created>
  <dcterms:modified xsi:type="dcterms:W3CDTF">2010-01-07T17:00:43Z</dcterms:modified>
</cp:coreProperties>
</file>